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0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66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14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8686-C0C6-4B69-9F61-2E9B810342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E491-1174-4A7D-AC3B-38A7E2F332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1D4-A924-4802-9B0F-F09B25546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58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A5DC-81D2-496A-90F6-5B32B251D4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56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C644-696D-42D7-BC32-371D23AB76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257A-6D59-48A6-9F43-7E75C99E78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41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A621-BA7C-4B2E-A9A4-A4ECCCDDAE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86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DA4E-5769-4696-B89D-88E2DB737A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6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659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EAD5-948B-4820-A398-B1E445C63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78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B9B8-8901-4C9F-99DC-88178D289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71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1D41-1F1F-4889-ACE4-8038BFFB9C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3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40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47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33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72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0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62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55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2032B-7C0B-479D-B7B9-D91388B2E159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2FF1-02EB-4C8D-A2B3-D8266D2FBA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64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BBEB-B28B-4967-9B53-ECF7746416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8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3366FF"/>
                </a:solidFill>
                <a:latin typeface="Comic Sans MS" pitchFamily="66" charset="0"/>
              </a:rPr>
              <a:t>Didattica e Fondamenti degli Algoritmi e della Calcolabilità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Terza giornata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principali 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classi di complessità computazionale dei problemi</a:t>
            </a:r>
            <a:br>
              <a:rPr lang="it-IT" sz="3100" dirty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7704856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Guido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Proietti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Email: guido.proietti@univaq.it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URL: </a:t>
            </a:r>
            <a:r>
              <a:rPr lang="en-US" sz="2600" dirty="0">
                <a:solidFill>
                  <a:schemeClr val="tx1"/>
                </a:solidFill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Gerarchia delle classi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147248" cy="507209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è incluso in </a:t>
            </a:r>
            <a:r>
              <a:rPr lang="it-IT" dirty="0" err="1" smtClean="0">
                <a:solidFill>
                  <a:srgbClr val="3366FF"/>
                </a:solidFill>
              </a:rPr>
              <a:t>ExpTime</a:t>
            </a:r>
            <a:r>
              <a:rPr lang="it-IT" dirty="0" smtClean="0"/>
              <a:t> oppure no?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Ovviamente sì</a:t>
            </a:r>
            <a:r>
              <a:rPr lang="it-IT" dirty="0" smtClean="0"/>
              <a:t>: un algoritmo non deterministico può essere ‘’simulato’’ da un algoritmo deterministico che esplora una dopo l’altra tutte le computazioni ramificate in tempo esponenziale</a:t>
            </a:r>
          </a:p>
          <a:p>
            <a:pPr lvl="1"/>
            <a:r>
              <a:rPr lang="it-IT" dirty="0" smtClean="0"/>
              <a:t>L’inclusione è propria? Non si sa…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66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Gerarchia delle classi (3)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72098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dirty="0" smtClean="0"/>
              <a:t>Quindi abbiamo</a:t>
            </a:r>
          </a:p>
          <a:p>
            <a:pPr algn="ctr">
              <a:buNone/>
            </a:pPr>
            <a:r>
              <a:rPr lang="it-IT" sz="3000" dirty="0" smtClean="0">
                <a:solidFill>
                  <a:srgbClr val="3366FF"/>
                </a:solidFill>
              </a:rPr>
              <a:t>P ⊑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smtClean="0">
                <a:solidFill>
                  <a:srgbClr val="3366FF"/>
                </a:solidFill>
              </a:rPr>
              <a:t>NP ⊑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err="1" smtClean="0">
                <a:solidFill>
                  <a:srgbClr val="3366FF"/>
                </a:solidFill>
              </a:rPr>
              <a:t>ExpTime</a:t>
            </a:r>
            <a:r>
              <a:rPr lang="it-IT" sz="3000" dirty="0" smtClean="0"/>
              <a:t>, </a:t>
            </a:r>
            <a:r>
              <a:rPr lang="it-IT" sz="3000" dirty="0"/>
              <a:t>con </a:t>
            </a:r>
            <a:r>
              <a:rPr lang="it-IT" sz="3000" dirty="0">
                <a:solidFill>
                  <a:srgbClr val="3366FF"/>
                </a:solidFill>
              </a:rPr>
              <a:t>P </a:t>
            </a:r>
            <a:r>
              <a:rPr lang="it-IT" sz="3000" dirty="0" smtClean="0">
                <a:solidFill>
                  <a:srgbClr val="3366FF"/>
                </a:solidFill>
              </a:rPr>
              <a:t>≠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err="1">
                <a:solidFill>
                  <a:srgbClr val="3366FF"/>
                </a:solidFill>
              </a:rPr>
              <a:t>ExpTime</a:t>
            </a:r>
            <a:endParaRPr lang="it-IT" sz="3000" dirty="0" smtClean="0">
              <a:solidFill>
                <a:srgbClr val="3366FF"/>
              </a:solidFill>
            </a:endParaRPr>
          </a:p>
          <a:p>
            <a:pPr>
              <a:lnSpc>
                <a:spcPct val="110000"/>
              </a:lnSpc>
            </a:pPr>
            <a:r>
              <a:rPr lang="it-IT" dirty="0" smtClean="0"/>
              <a:t>Si congettura che tutte le inclusioni siano proprie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In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c’è una classe molto speciale di problemi che sicuramente non apparterrebbero a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 se fosse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>
                <a:solidFill>
                  <a:srgbClr val="3366FF"/>
                </a:solidFill>
              </a:rPr>
              <a:t> ≠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: i problemi </a:t>
            </a:r>
            <a:r>
              <a:rPr lang="it-IT" dirty="0" smtClean="0">
                <a:solidFill>
                  <a:srgbClr val="3366FF"/>
                </a:solidFill>
              </a:rPr>
              <a:t>NP-completi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Questi sono quindi esattamente i problemi per i quali non siamo in grado di esibire un algoritmo risolutivo polinomiale! Sfortunatamente, </a:t>
            </a:r>
            <a:r>
              <a:rPr lang="it-IT" dirty="0" smtClean="0">
                <a:solidFill>
                  <a:srgbClr val="3366FF"/>
                </a:solidFill>
              </a:rPr>
              <a:t>moltissimi problemi computazionali </a:t>
            </a:r>
            <a:r>
              <a:rPr lang="it-IT" dirty="0" smtClean="0"/>
              <a:t>con cui ci confrontiamo quotidianamente, sono NP-completi!</a:t>
            </a:r>
            <a:endParaRPr lang="it-IT" dirty="0" smtClean="0"/>
          </a:p>
          <a:p>
            <a:pPr>
              <a:lnSpc>
                <a:spcPct val="110000"/>
              </a:lnSpc>
            </a:pPr>
            <a:r>
              <a:rPr lang="it-IT" dirty="0" smtClean="0"/>
              <a:t>Si può dimostrare che </a:t>
            </a:r>
            <a:r>
              <a:rPr lang="it-IT" dirty="0" smtClean="0">
                <a:solidFill>
                  <a:srgbClr val="FF0000"/>
                </a:solidFill>
              </a:rPr>
              <a:t>SAT</a:t>
            </a:r>
            <a:r>
              <a:rPr lang="it-IT" dirty="0" smtClean="0"/>
              <a:t> è </a:t>
            </a:r>
            <a:r>
              <a:rPr lang="it-IT" dirty="0" smtClean="0">
                <a:solidFill>
                  <a:srgbClr val="3366FF"/>
                </a:solidFill>
              </a:rPr>
              <a:t>NP-completo </a:t>
            </a:r>
            <a:r>
              <a:rPr lang="it-IT" dirty="0" smtClean="0"/>
              <a:t>(più precisamente, è stato il primo problema per cui si è provata la </a:t>
            </a:r>
            <a:r>
              <a:rPr lang="it-IT" dirty="0" smtClean="0">
                <a:solidFill>
                  <a:srgbClr val="3366FF"/>
                </a:solidFill>
              </a:rPr>
              <a:t>NP-completezza</a:t>
            </a:r>
            <a:r>
              <a:rPr lang="it-IT" dirty="0"/>
              <a:t> </a:t>
            </a:r>
            <a:r>
              <a:rPr lang="it-IT" dirty="0" smtClean="0"/>
              <a:t>[Stephen Cook, 1971])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Gerarchia delle classi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85720" y="1643050"/>
            <a:ext cx="8358246" cy="457203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683568" y="2298134"/>
            <a:ext cx="7416824" cy="3291106"/>
          </a:xfrm>
          <a:prstGeom prst="ellips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1857356" y="3357562"/>
            <a:ext cx="4500594" cy="18716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2285984" y="3643314"/>
            <a:ext cx="3000396" cy="78581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86116" y="1928802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Decidibili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44208" y="364502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prstClr val="black"/>
                </a:solidFill>
              </a:rPr>
              <a:t>ExpTime</a:t>
            </a:r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(ARRESTO(k))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724268" y="3845486"/>
            <a:ext cx="134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P (ricerca)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508104" y="414908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NP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3131840" y="4478047"/>
            <a:ext cx="2376264" cy="607137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03848" y="4596949"/>
            <a:ext cx="253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NP-completi (SAT)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19464" y="6156012"/>
            <a:ext cx="216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Congettura P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prstClr val="black"/>
                </a:solidFill>
              </a:rPr>
              <a:t>≠ NP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 flipV="1">
            <a:off x="1043608" y="4596949"/>
            <a:ext cx="1944216" cy="15590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4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900" dirty="0" smtClean="0"/>
              <a:t>Altri famosi problemi </a:t>
            </a:r>
            <a:r>
              <a:rPr lang="it-IT" sz="3900" dirty="0" err="1" smtClean="0"/>
              <a:t>NP-completi</a:t>
            </a:r>
            <a:endParaRPr lang="it-IT" sz="39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21497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b="1" dirty="0" smtClean="0">
                <a:solidFill>
                  <a:srgbClr val="FF0000"/>
                </a:solidFill>
              </a:rPr>
              <a:t>Commesso viaggiatore</a:t>
            </a:r>
          </a:p>
          <a:p>
            <a:pPr lvl="1"/>
            <a:r>
              <a:rPr lang="it-IT" sz="2600" dirty="0" smtClean="0"/>
              <a:t>Dati un grafo </a:t>
            </a:r>
            <a:r>
              <a:rPr lang="it-IT" sz="2600" b="1" dirty="0" smtClean="0"/>
              <a:t>completo</a:t>
            </a:r>
            <a:r>
              <a:rPr lang="it-IT" sz="2600" i="1" dirty="0" smtClean="0"/>
              <a:t> </a:t>
            </a:r>
            <a:r>
              <a:rPr lang="it-IT" sz="2600" dirty="0" smtClean="0"/>
              <a:t>G con pesi </a:t>
            </a:r>
            <a:r>
              <a:rPr lang="it-IT" sz="2600" dirty="0" smtClean="0"/>
              <a:t>reali sugli </a:t>
            </a:r>
            <a:r>
              <a:rPr lang="it-IT" sz="2600" dirty="0" smtClean="0"/>
              <a:t>archi ed un </a:t>
            </a:r>
            <a:r>
              <a:rPr lang="it-IT" sz="2600" dirty="0" smtClean="0"/>
              <a:t>valore reale </a:t>
            </a:r>
            <a:r>
              <a:rPr lang="it-IT" sz="2600" dirty="0" smtClean="0">
                <a:solidFill>
                  <a:srgbClr val="008000"/>
                </a:solidFill>
              </a:rPr>
              <a:t>k</a:t>
            </a:r>
            <a:r>
              <a:rPr lang="it-IT" sz="2600" dirty="0" smtClean="0"/>
              <a:t>, verificare se esiste un ciclo in </a:t>
            </a:r>
            <a:r>
              <a:rPr lang="it-IT" sz="2600" dirty="0" smtClean="0">
                <a:solidFill>
                  <a:srgbClr val="3366FF"/>
                </a:solidFill>
              </a:rPr>
              <a:t>G</a:t>
            </a:r>
            <a:r>
              <a:rPr lang="it-IT" sz="2600" dirty="0" smtClean="0"/>
              <a:t> di peso al più </a:t>
            </a:r>
            <a:r>
              <a:rPr lang="it-IT" sz="2600" dirty="0" smtClean="0">
                <a:solidFill>
                  <a:srgbClr val="008000"/>
                </a:solidFill>
              </a:rPr>
              <a:t>k</a:t>
            </a:r>
            <a:r>
              <a:rPr lang="it-IT" sz="2600" dirty="0" smtClean="0"/>
              <a:t> che attraversa </a:t>
            </a:r>
            <a:r>
              <a:rPr lang="it-IT" sz="2600" dirty="0" smtClean="0">
                <a:solidFill>
                  <a:srgbClr val="FF0000"/>
                </a:solidFill>
              </a:rPr>
              <a:t>ogni vertice una ed una sola volta</a:t>
            </a:r>
          </a:p>
          <a:p>
            <a:r>
              <a:rPr lang="it-IT" sz="3000" b="1" dirty="0" smtClean="0">
                <a:solidFill>
                  <a:srgbClr val="FF0000"/>
                </a:solidFill>
              </a:rPr>
              <a:t>Colorazione</a:t>
            </a:r>
          </a:p>
          <a:p>
            <a:pPr lvl="1"/>
            <a:r>
              <a:rPr lang="it-IT" sz="2600" dirty="0" smtClean="0"/>
              <a:t>Dati un grafo </a:t>
            </a:r>
            <a:r>
              <a:rPr lang="it-IT" sz="2600" dirty="0" smtClean="0">
                <a:solidFill>
                  <a:srgbClr val="3366FF"/>
                </a:solidFill>
              </a:rPr>
              <a:t>G</a:t>
            </a:r>
            <a:r>
              <a:rPr lang="it-IT" sz="2600" dirty="0" smtClean="0"/>
              <a:t> ed un intero </a:t>
            </a:r>
            <a:r>
              <a:rPr lang="it-IT" sz="2600" dirty="0" smtClean="0">
                <a:solidFill>
                  <a:srgbClr val="008000"/>
                </a:solidFill>
              </a:rPr>
              <a:t>k</a:t>
            </a:r>
            <a:r>
              <a:rPr lang="it-IT" sz="2600" dirty="0" smtClean="0"/>
              <a:t>, verificare se è possibile colorare i vertici di </a:t>
            </a:r>
            <a:r>
              <a:rPr lang="it-IT" sz="2600" dirty="0" smtClean="0">
                <a:solidFill>
                  <a:srgbClr val="3366FF"/>
                </a:solidFill>
              </a:rPr>
              <a:t>G</a:t>
            </a:r>
            <a:r>
              <a:rPr lang="it-IT" sz="2600" dirty="0" smtClean="0"/>
              <a:t> con al più </a:t>
            </a:r>
            <a:r>
              <a:rPr lang="it-IT" sz="2600" dirty="0" smtClean="0">
                <a:solidFill>
                  <a:srgbClr val="008000"/>
                </a:solidFill>
              </a:rPr>
              <a:t>k</a:t>
            </a:r>
            <a:r>
              <a:rPr lang="it-IT" sz="2600" dirty="0" smtClean="0"/>
              <a:t> colori tali che due vertici adiacenti non siano dello stesso colore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6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900" dirty="0" smtClean="0"/>
              <a:t>Altri famosi problemi NP-completi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21497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b="1" dirty="0" smtClean="0">
                <a:solidFill>
                  <a:srgbClr val="FF0000"/>
                </a:solidFill>
              </a:rPr>
              <a:t>Somme di sottoinsiemi</a:t>
            </a:r>
          </a:p>
          <a:p>
            <a:pPr lvl="1"/>
            <a:r>
              <a:rPr lang="it-IT" sz="2600" dirty="0" smtClean="0"/>
              <a:t>Dati un insieme </a:t>
            </a:r>
            <a:r>
              <a:rPr lang="it-IT" sz="2600" dirty="0" smtClean="0">
                <a:solidFill>
                  <a:srgbClr val="008000"/>
                </a:solidFill>
              </a:rPr>
              <a:t>S</a:t>
            </a:r>
            <a:r>
              <a:rPr lang="it-IT" sz="2600" dirty="0" smtClean="0"/>
              <a:t> di numeri naturali ed un intero </a:t>
            </a:r>
            <a:r>
              <a:rPr lang="it-IT" sz="2600" dirty="0" smtClean="0">
                <a:solidFill>
                  <a:srgbClr val="FF0000"/>
                </a:solidFill>
              </a:rPr>
              <a:t>t</a:t>
            </a:r>
            <a:r>
              <a:rPr lang="it-IT" sz="2600" dirty="0" smtClean="0"/>
              <a:t>, verificare se esiste un sottoinsieme di </a:t>
            </a:r>
            <a:r>
              <a:rPr lang="it-IT" sz="2600" dirty="0" smtClean="0">
                <a:solidFill>
                  <a:srgbClr val="008000"/>
                </a:solidFill>
              </a:rPr>
              <a:t>S</a:t>
            </a:r>
            <a:r>
              <a:rPr lang="it-IT" sz="2600" dirty="0" smtClean="0"/>
              <a:t> i cui elementi sommano esattamente a </a:t>
            </a:r>
            <a:r>
              <a:rPr lang="it-IT" sz="2600" dirty="0" smtClean="0">
                <a:solidFill>
                  <a:srgbClr val="FF0000"/>
                </a:solidFill>
              </a:rPr>
              <a:t>t</a:t>
            </a:r>
          </a:p>
          <a:p>
            <a:r>
              <a:rPr lang="it-IT" sz="3000" b="1" dirty="0" smtClean="0">
                <a:solidFill>
                  <a:srgbClr val="FF0000"/>
                </a:solidFill>
              </a:rPr>
              <a:t>Zaino</a:t>
            </a:r>
          </a:p>
          <a:p>
            <a:pPr lvl="1"/>
            <a:r>
              <a:rPr lang="it-IT" sz="2600" dirty="0" smtClean="0"/>
              <a:t>Dati un intero </a:t>
            </a:r>
            <a:r>
              <a:rPr lang="it-IT" sz="2600" dirty="0" smtClean="0">
                <a:solidFill>
                  <a:srgbClr val="3366FF"/>
                </a:solidFill>
              </a:rPr>
              <a:t>k</a:t>
            </a:r>
            <a:r>
              <a:rPr lang="it-IT" sz="2600" dirty="0" smtClean="0"/>
              <a:t>, uno zaino di capacità </a:t>
            </a:r>
            <a:r>
              <a:rPr lang="it-IT" sz="2600" dirty="0" smtClean="0">
                <a:solidFill>
                  <a:srgbClr val="FF0000"/>
                </a:solidFill>
              </a:rPr>
              <a:t>c</a:t>
            </a:r>
            <a:r>
              <a:rPr lang="it-IT" sz="2600" dirty="0" smtClean="0"/>
              <a:t>, e </a:t>
            </a:r>
            <a:r>
              <a:rPr lang="it-IT" sz="2600" dirty="0" smtClean="0">
                <a:solidFill>
                  <a:srgbClr val="008000"/>
                </a:solidFill>
              </a:rPr>
              <a:t>n</a:t>
            </a:r>
            <a:r>
              <a:rPr lang="it-IT" sz="2600" dirty="0" smtClean="0"/>
              <a:t> oggetti di dimensioni s</a:t>
            </a:r>
            <a:r>
              <a:rPr lang="it-IT" sz="2600" baseline="-25000" dirty="0" smtClean="0"/>
              <a:t>1</a:t>
            </a:r>
            <a:r>
              <a:rPr lang="it-IT" sz="2600" dirty="0" smtClean="0"/>
              <a:t>, …., </a:t>
            </a:r>
            <a:r>
              <a:rPr lang="it-IT" sz="2600" dirty="0" err="1" smtClean="0"/>
              <a:t>s</a:t>
            </a:r>
            <a:r>
              <a:rPr lang="it-IT" sz="2600" baseline="-25000" dirty="0" err="1" smtClean="0">
                <a:solidFill>
                  <a:srgbClr val="008000"/>
                </a:solidFill>
              </a:rPr>
              <a:t>n</a:t>
            </a:r>
            <a:r>
              <a:rPr lang="it-IT" sz="2600" dirty="0" smtClean="0"/>
              <a:t> cui sono associati profitti p</a:t>
            </a:r>
            <a:r>
              <a:rPr lang="it-IT" sz="2600" baseline="-25000" dirty="0" smtClean="0"/>
              <a:t>1</a:t>
            </a:r>
            <a:r>
              <a:rPr lang="it-IT" sz="2600" dirty="0" smtClean="0"/>
              <a:t>, …., </a:t>
            </a:r>
            <a:r>
              <a:rPr lang="it-IT" sz="2600" dirty="0" err="1" smtClean="0"/>
              <a:t>p</a:t>
            </a:r>
            <a:r>
              <a:rPr lang="it-IT" sz="2600" baseline="-25000" dirty="0" err="1" smtClean="0">
                <a:solidFill>
                  <a:srgbClr val="008000"/>
                </a:solidFill>
              </a:rPr>
              <a:t>n</a:t>
            </a:r>
            <a:r>
              <a:rPr lang="it-IT" sz="2600" dirty="0" smtClean="0"/>
              <a:t>, bisogna verificare se esiste un sottoinsieme degli oggetti di dimensione ≤</a:t>
            </a:r>
            <a:r>
              <a:rPr lang="it-IT" sz="2600" dirty="0" smtClean="0">
                <a:solidFill>
                  <a:srgbClr val="FF0000"/>
                </a:solidFill>
              </a:rPr>
              <a:t>c</a:t>
            </a:r>
            <a:r>
              <a:rPr lang="it-IT" sz="2600" dirty="0" smtClean="0"/>
              <a:t> che garantisca profitto ≥</a:t>
            </a:r>
            <a:r>
              <a:rPr lang="it-IT" sz="2600" dirty="0" smtClean="0">
                <a:solidFill>
                  <a:srgbClr val="3366FF"/>
                </a:solidFill>
              </a:rPr>
              <a:t>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classe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La classe </a:t>
            </a:r>
            <a:r>
              <a:rPr lang="it-IT" sz="2800" dirty="0" smtClean="0">
                <a:solidFill>
                  <a:srgbClr val="3366FF"/>
                </a:solidFill>
              </a:rPr>
              <a:t>P</a:t>
            </a:r>
            <a:r>
              <a:rPr lang="it-IT" sz="2800" dirty="0" smtClean="0"/>
              <a:t> è la classe dei problemi </a:t>
            </a:r>
            <a:r>
              <a:rPr lang="it-IT" sz="2800" dirty="0" smtClean="0">
                <a:solidFill>
                  <a:srgbClr val="FF0000"/>
                </a:solidFill>
              </a:rPr>
              <a:t>decidibili</a:t>
            </a:r>
            <a:r>
              <a:rPr lang="it-IT" sz="2800" dirty="0" smtClean="0"/>
              <a:t> </a:t>
            </a:r>
            <a:r>
              <a:rPr lang="it-IT" sz="2800" dirty="0" smtClean="0"/>
              <a:t>su una RAM in </a:t>
            </a:r>
            <a:r>
              <a:rPr lang="it-IT" sz="2800" dirty="0" smtClean="0">
                <a:solidFill>
                  <a:srgbClr val="3366FF"/>
                </a:solidFill>
              </a:rPr>
              <a:t>tempo polinomiale </a:t>
            </a:r>
            <a:r>
              <a:rPr lang="it-IT" sz="2800" dirty="0" smtClean="0"/>
              <a:t>nella dimensione </a:t>
            </a:r>
            <a:r>
              <a:rPr lang="it-IT" sz="2800" dirty="0" smtClean="0">
                <a:solidFill>
                  <a:srgbClr val="3366FF"/>
                </a:solidFill>
              </a:rPr>
              <a:t>n</a:t>
            </a:r>
            <a:r>
              <a:rPr lang="it-IT" sz="2800" dirty="0" smtClean="0"/>
              <a:t> dell’istanza di ingresso: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3366FF"/>
                </a:solidFill>
              </a:rPr>
              <a:t>P = U</a:t>
            </a:r>
            <a:r>
              <a:rPr lang="it-IT" sz="2800" baseline="-25000" dirty="0" smtClean="0">
                <a:solidFill>
                  <a:srgbClr val="3366FF"/>
                </a:solidFill>
              </a:rPr>
              <a:t>c≥0</a:t>
            </a:r>
            <a:r>
              <a:rPr lang="it-IT" sz="2800" dirty="0" smtClean="0">
                <a:solidFill>
                  <a:srgbClr val="3366FF"/>
                </a:solidFill>
              </a:rPr>
              <a:t> Time(</a:t>
            </a:r>
            <a:r>
              <a:rPr lang="it-IT" sz="2800" dirty="0" err="1" smtClean="0">
                <a:solidFill>
                  <a:srgbClr val="3366FF"/>
                </a:solidFill>
              </a:rPr>
              <a:t>n</a:t>
            </a:r>
            <a:r>
              <a:rPr lang="it-IT" sz="2800" baseline="30000" dirty="0" err="1" smtClean="0">
                <a:solidFill>
                  <a:srgbClr val="3366FF"/>
                </a:solidFill>
              </a:rPr>
              <a:t>c</a:t>
            </a:r>
            <a:r>
              <a:rPr lang="it-IT" sz="2800" dirty="0" smtClean="0">
                <a:solidFill>
                  <a:srgbClr val="3366FF"/>
                </a:solidFill>
              </a:rPr>
              <a:t>)</a:t>
            </a:r>
          </a:p>
          <a:p>
            <a:pPr algn="ctr">
              <a:buNone/>
            </a:pPr>
            <a:endParaRPr lang="it-IT" sz="2800" dirty="0">
              <a:solidFill>
                <a:srgbClr val="3366FF"/>
              </a:solidFill>
            </a:endParaRPr>
          </a:p>
          <a:p>
            <a:pPr>
              <a:buNone/>
            </a:pPr>
            <a:endParaRPr lang="it-IT" sz="2800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46856" y="3717032"/>
            <a:ext cx="8229600" cy="26928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sz="2800" dirty="0" smtClean="0">
                <a:solidFill>
                  <a:prstClr val="black"/>
                </a:solidFill>
              </a:rPr>
              <a:t>La classe </a:t>
            </a:r>
            <a:r>
              <a:rPr lang="it-IT" sz="2800" dirty="0" smtClean="0">
                <a:solidFill>
                  <a:srgbClr val="3366FF"/>
                </a:solidFill>
              </a:rPr>
              <a:t>P</a:t>
            </a:r>
            <a:r>
              <a:rPr lang="it-IT" sz="2800" dirty="0" smtClean="0">
                <a:solidFill>
                  <a:prstClr val="black"/>
                </a:solidFill>
              </a:rPr>
              <a:t> contiene i problemi «facili» da risolvere, in quanto una risoluzione in tempo polinomiale, considerata la velocità di un calcolatore, richiede pochi secondi anche se la dimensione dell’istanza </a:t>
            </a:r>
            <a:r>
              <a:rPr lang="it-IT" sz="2800" dirty="0" err="1" smtClean="0">
                <a:solidFill>
                  <a:prstClr val="black"/>
                </a:solidFill>
              </a:rPr>
              <a:t>divente</a:t>
            </a:r>
            <a:r>
              <a:rPr lang="it-IT" sz="2800" dirty="0" smtClean="0">
                <a:solidFill>
                  <a:prstClr val="black"/>
                </a:solidFill>
              </a:rPr>
              <a:t> grande, purché il polinomio non abbia grado troppo elevato! Si dà però il caso che tutti i problemi naturali risolvibili in tempo polinomiale siano dominati da O(n</a:t>
            </a:r>
            <a:r>
              <a:rPr lang="it-IT" sz="2800" baseline="30000" dirty="0" smtClean="0">
                <a:solidFill>
                  <a:prstClr val="black"/>
                </a:solidFill>
              </a:rPr>
              <a:t>4</a:t>
            </a:r>
            <a:r>
              <a:rPr lang="it-IT" sz="2800" dirty="0" smtClean="0">
                <a:solidFill>
                  <a:prstClr val="black"/>
                </a:solidFill>
              </a:rPr>
              <a:t>), e anzi la stragrande maggioranza di essi è dominata da O(n</a:t>
            </a:r>
            <a:r>
              <a:rPr lang="it-IT" sz="2800" baseline="30000" dirty="0" smtClean="0">
                <a:solidFill>
                  <a:prstClr val="black"/>
                </a:solidFill>
              </a:rPr>
              <a:t>2</a:t>
            </a:r>
            <a:r>
              <a:rPr lang="it-IT" sz="2800" dirty="0" smtClean="0">
                <a:solidFill>
                  <a:prstClr val="black"/>
                </a:solidFill>
              </a:rPr>
              <a:t>). </a:t>
            </a:r>
          </a:p>
          <a:p>
            <a:pPr marL="0" indent="0">
              <a:buFont typeface="Arial" pitchFamily="34" charset="0"/>
              <a:buNone/>
            </a:pPr>
            <a:endParaRPr lang="it-IT" sz="28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it-IT" sz="2800" dirty="0" smtClean="0">
                <a:solidFill>
                  <a:srgbClr val="3366FF"/>
                </a:solidFill>
              </a:rPr>
              <a:t>Esempi di problemi polinomiali:</a:t>
            </a:r>
            <a:r>
              <a:rPr lang="it-IT" sz="2800" dirty="0" smtClean="0">
                <a:solidFill>
                  <a:prstClr val="black"/>
                </a:solidFill>
              </a:rPr>
              <a:t> ordinamento, ricerca, prodotto di matrici, cammini minimi su un grafo, etc. etc. etc. </a:t>
            </a:r>
            <a:endParaRPr lang="it-IT" sz="2800" dirty="0" smtClean="0">
              <a:solidFill>
                <a:srgbClr val="3366FF"/>
              </a:solidFill>
            </a:endParaRPr>
          </a:p>
          <a:p>
            <a:pPr>
              <a:buFont typeface="Arial" pitchFamily="34" charset="0"/>
              <a:buNone/>
            </a:pPr>
            <a:endParaRPr lang="it-IT" sz="2800" dirty="0" smtClean="0">
              <a:solidFill>
                <a:srgbClr val="3366FF"/>
              </a:solidFill>
            </a:endParaRPr>
          </a:p>
          <a:p>
            <a:pPr>
              <a:buFont typeface="Arial" pitchFamily="34" charset="0"/>
              <a:buNone/>
            </a:pPr>
            <a:endParaRPr lang="it-IT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La classe </a:t>
            </a:r>
            <a:r>
              <a:rPr lang="it-IT" dirty="0" err="1" smtClean="0">
                <a:solidFill>
                  <a:srgbClr val="3366FF"/>
                </a:solidFill>
              </a:rPr>
              <a:t>ExpTime</a:t>
            </a:r>
            <a:endParaRPr lang="it-IT" dirty="0" smtClean="0">
              <a:solidFill>
                <a:srgbClr val="3366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79301"/>
            <a:ext cx="8363272" cy="5246043"/>
          </a:xfrm>
        </p:spPr>
        <p:txBody>
          <a:bodyPr>
            <a:normAutofit fontScale="55000" lnSpcReduction="20000"/>
          </a:bodyPr>
          <a:lstStyle/>
          <a:p>
            <a:pPr lvl="1">
              <a:buNone/>
            </a:pPr>
            <a:endParaRPr lang="it-IT" sz="17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it-IT" sz="3800" dirty="0" smtClean="0"/>
              <a:t>La classe </a:t>
            </a:r>
            <a:r>
              <a:rPr lang="it-IT" sz="3800" dirty="0" err="1" smtClean="0">
                <a:solidFill>
                  <a:srgbClr val="3366FF"/>
                </a:solidFill>
              </a:rPr>
              <a:t>ExpTime</a:t>
            </a:r>
            <a:r>
              <a:rPr lang="it-IT" sz="3800" dirty="0" smtClean="0"/>
              <a:t> è </a:t>
            </a:r>
            <a:r>
              <a:rPr lang="it-IT" sz="3800" dirty="0" smtClean="0"/>
              <a:t>invece la </a:t>
            </a:r>
            <a:r>
              <a:rPr lang="it-IT" sz="3800" dirty="0" smtClean="0"/>
              <a:t>classe dei problemi </a:t>
            </a:r>
            <a:r>
              <a:rPr lang="it-IT" sz="4000" dirty="0">
                <a:solidFill>
                  <a:srgbClr val="FF0000"/>
                </a:solidFill>
              </a:rPr>
              <a:t>decidibili</a:t>
            </a:r>
            <a:r>
              <a:rPr lang="it-IT" sz="4000" dirty="0"/>
              <a:t> </a:t>
            </a:r>
            <a:r>
              <a:rPr lang="it-IT" sz="4000" dirty="0" smtClean="0"/>
              <a:t>su una RAM </a:t>
            </a:r>
            <a:r>
              <a:rPr lang="it-IT" sz="3800" dirty="0" smtClean="0"/>
              <a:t>in </a:t>
            </a:r>
            <a:r>
              <a:rPr lang="it-IT" sz="3800" dirty="0" smtClean="0">
                <a:solidFill>
                  <a:srgbClr val="3366FF"/>
                </a:solidFill>
              </a:rPr>
              <a:t>tempo esponenziale </a:t>
            </a:r>
            <a:r>
              <a:rPr lang="it-IT" sz="3800" dirty="0" smtClean="0"/>
              <a:t>nella dimensione </a:t>
            </a:r>
            <a:r>
              <a:rPr lang="it-IT" sz="3800" dirty="0" smtClean="0">
                <a:solidFill>
                  <a:srgbClr val="3366FF"/>
                </a:solidFill>
              </a:rPr>
              <a:t>n</a:t>
            </a:r>
            <a:r>
              <a:rPr lang="it-IT" sz="3800" dirty="0" smtClean="0"/>
              <a:t> dell’istanza di ingresso, ovvero in </a:t>
            </a:r>
            <a:r>
              <a:rPr lang="it-IT" sz="3800" dirty="0" smtClean="0">
                <a:solidFill>
                  <a:srgbClr val="FF0000"/>
                </a:solidFill>
              </a:rPr>
              <a:t>O(</a:t>
            </a:r>
            <a:r>
              <a:rPr lang="it-IT" sz="3800" dirty="0" err="1" smtClean="0">
                <a:solidFill>
                  <a:srgbClr val="FF0000"/>
                </a:solidFill>
              </a:rPr>
              <a:t>a</a:t>
            </a:r>
            <a:r>
              <a:rPr lang="it-IT" sz="3800" baseline="30000" dirty="0" err="1" smtClean="0">
                <a:solidFill>
                  <a:srgbClr val="3366FF"/>
                </a:solidFill>
              </a:rPr>
              <a:t>p</a:t>
            </a:r>
            <a:r>
              <a:rPr lang="it-IT" sz="3800" baseline="30000" dirty="0" smtClean="0">
                <a:solidFill>
                  <a:srgbClr val="3366FF"/>
                </a:solidFill>
              </a:rPr>
              <a:t>(n)</a:t>
            </a:r>
            <a:r>
              <a:rPr lang="it-IT" sz="3800" dirty="0" smtClean="0">
                <a:solidFill>
                  <a:srgbClr val="FF0000"/>
                </a:solidFill>
              </a:rPr>
              <a:t>)</a:t>
            </a:r>
            <a:r>
              <a:rPr lang="it-IT" sz="3800" dirty="0" smtClean="0"/>
              <a:t>, dove </a:t>
            </a:r>
            <a:r>
              <a:rPr lang="it-IT" sz="3800" dirty="0" smtClean="0">
                <a:solidFill>
                  <a:srgbClr val="FF0000"/>
                </a:solidFill>
              </a:rPr>
              <a:t>a&gt;1</a:t>
            </a:r>
            <a:r>
              <a:rPr lang="it-IT" sz="3800" dirty="0" smtClean="0"/>
              <a:t> è una costante e </a:t>
            </a:r>
            <a:r>
              <a:rPr lang="it-IT" sz="3800" dirty="0" smtClean="0">
                <a:solidFill>
                  <a:srgbClr val="3366FF"/>
                </a:solidFill>
              </a:rPr>
              <a:t>p(n)</a:t>
            </a:r>
            <a:r>
              <a:rPr lang="it-IT" sz="3800" dirty="0" smtClean="0">
                <a:solidFill>
                  <a:srgbClr val="FF0000"/>
                </a:solidFill>
              </a:rPr>
              <a:t> </a:t>
            </a:r>
            <a:r>
              <a:rPr lang="it-IT" sz="3800" dirty="0" smtClean="0"/>
              <a:t>è un polinomio in </a:t>
            </a:r>
            <a:r>
              <a:rPr lang="it-IT" sz="3800" dirty="0" smtClean="0">
                <a:solidFill>
                  <a:srgbClr val="3366FF"/>
                </a:solidFill>
              </a:rPr>
              <a:t>n</a:t>
            </a:r>
            <a:r>
              <a:rPr lang="it-IT" sz="3800" dirty="0" smtClean="0"/>
              <a:t>; più formalmente, </a:t>
            </a:r>
            <a:r>
              <a:rPr lang="it-IT" sz="3800" dirty="0" smtClean="0"/>
              <a:t>tenendo conto del fatto che </a:t>
            </a:r>
            <a:r>
              <a:rPr lang="it-IT" sz="3800" dirty="0" err="1" smtClean="0">
                <a:solidFill>
                  <a:srgbClr val="FF0000"/>
                </a:solidFill>
              </a:rPr>
              <a:t>a</a:t>
            </a:r>
            <a:r>
              <a:rPr lang="it-IT" sz="3800" baseline="30000" dirty="0" err="1" smtClean="0">
                <a:solidFill>
                  <a:srgbClr val="3366FF"/>
                </a:solidFill>
              </a:rPr>
              <a:t>p</a:t>
            </a:r>
            <a:r>
              <a:rPr lang="it-IT" sz="3800" baseline="30000" dirty="0" smtClean="0">
                <a:solidFill>
                  <a:srgbClr val="3366FF"/>
                </a:solidFill>
              </a:rPr>
              <a:t>(n)</a:t>
            </a:r>
            <a:r>
              <a:rPr lang="it-IT" sz="3800" dirty="0" smtClean="0"/>
              <a:t>= (2</a:t>
            </a:r>
            <a:r>
              <a:rPr lang="it-IT" sz="3800" baseline="30000" dirty="0" smtClean="0"/>
              <a:t>log </a:t>
            </a:r>
            <a:r>
              <a:rPr lang="it-IT" sz="3800" baseline="30000" dirty="0" smtClean="0">
                <a:solidFill>
                  <a:srgbClr val="FF0000"/>
                </a:solidFill>
              </a:rPr>
              <a:t>a</a:t>
            </a:r>
            <a:r>
              <a:rPr lang="it-IT" sz="3800" dirty="0" smtClean="0"/>
              <a:t>) </a:t>
            </a:r>
            <a:r>
              <a:rPr lang="it-IT" sz="3800" baseline="30000" dirty="0">
                <a:solidFill>
                  <a:srgbClr val="3366FF"/>
                </a:solidFill>
              </a:rPr>
              <a:t>p(n)</a:t>
            </a:r>
            <a:r>
              <a:rPr lang="it-IT" sz="3800" dirty="0"/>
              <a:t>= </a:t>
            </a:r>
            <a:r>
              <a:rPr lang="it-IT" sz="3800" dirty="0" smtClean="0"/>
              <a:t>2 </a:t>
            </a:r>
            <a:r>
              <a:rPr lang="it-IT" sz="3800" baseline="30000" dirty="0" smtClean="0"/>
              <a:t>log </a:t>
            </a:r>
            <a:r>
              <a:rPr lang="it-IT" sz="3800" baseline="30000" dirty="0" smtClean="0">
                <a:solidFill>
                  <a:srgbClr val="FF0000"/>
                </a:solidFill>
              </a:rPr>
              <a:t>a</a:t>
            </a:r>
            <a:r>
              <a:rPr lang="it-IT" sz="3800" baseline="30000" dirty="0"/>
              <a:t> </a:t>
            </a:r>
            <a:r>
              <a:rPr lang="it-IT" sz="3800" baseline="30000" dirty="0" smtClean="0"/>
              <a:t>(</a:t>
            </a:r>
            <a:r>
              <a:rPr lang="it-IT" sz="3800" baseline="30000" dirty="0" smtClean="0">
                <a:solidFill>
                  <a:srgbClr val="3366FF"/>
                </a:solidFill>
              </a:rPr>
              <a:t>p(n)</a:t>
            </a:r>
            <a:r>
              <a:rPr lang="it-IT" sz="3800" baseline="30000" dirty="0" smtClean="0"/>
              <a:t>)</a:t>
            </a:r>
            <a:r>
              <a:rPr lang="it-IT" sz="3800" dirty="0"/>
              <a:t> </a:t>
            </a:r>
            <a:r>
              <a:rPr lang="it-IT" sz="3800" dirty="0" smtClean="0"/>
              <a:t>= 2</a:t>
            </a:r>
            <a:r>
              <a:rPr lang="it-IT" sz="3800" baseline="30000" dirty="0" smtClean="0">
                <a:solidFill>
                  <a:srgbClr val="3366FF"/>
                </a:solidFill>
              </a:rPr>
              <a:t>q(n)</a:t>
            </a:r>
            <a:r>
              <a:rPr lang="it-IT" sz="3800" dirty="0" smtClean="0"/>
              <a:t>, e che un polinomio di grado </a:t>
            </a:r>
            <a:r>
              <a:rPr lang="it-IT" sz="3800" dirty="0" smtClean="0">
                <a:solidFill>
                  <a:srgbClr val="3366FF"/>
                </a:solidFill>
              </a:rPr>
              <a:t>c</a:t>
            </a:r>
            <a:r>
              <a:rPr lang="it-IT" sz="3800" dirty="0" smtClean="0"/>
              <a:t> è </a:t>
            </a:r>
            <a:r>
              <a:rPr lang="it-IT" sz="3800" dirty="0" smtClean="0">
                <a:solidFill>
                  <a:srgbClr val="3366FF"/>
                </a:solidFill>
              </a:rPr>
              <a:t>O(</a:t>
            </a:r>
            <a:r>
              <a:rPr lang="it-IT" sz="3800" dirty="0" err="1" smtClean="0">
                <a:solidFill>
                  <a:srgbClr val="3366FF"/>
                </a:solidFill>
              </a:rPr>
              <a:t>n</a:t>
            </a:r>
            <a:r>
              <a:rPr lang="it-IT" sz="3800" baseline="30000" dirty="0" err="1" smtClean="0">
                <a:solidFill>
                  <a:srgbClr val="3366FF"/>
                </a:solidFill>
              </a:rPr>
              <a:t>c</a:t>
            </a:r>
            <a:r>
              <a:rPr lang="it-IT" sz="3800" dirty="0" smtClean="0">
                <a:solidFill>
                  <a:srgbClr val="3366FF"/>
                </a:solidFill>
              </a:rPr>
              <a:t>)</a:t>
            </a:r>
            <a:r>
              <a:rPr lang="it-IT" sz="3800" dirty="0" smtClean="0"/>
              <a:t>, si </a:t>
            </a:r>
            <a:r>
              <a:rPr lang="it-IT" sz="3800" dirty="0" smtClean="0"/>
              <a:t>può scrivere:</a:t>
            </a:r>
          </a:p>
          <a:p>
            <a:pPr algn="ctr">
              <a:lnSpc>
                <a:spcPct val="120000"/>
              </a:lnSpc>
              <a:buNone/>
            </a:pPr>
            <a:r>
              <a:rPr lang="it-IT" sz="3800" dirty="0" err="1" smtClean="0">
                <a:solidFill>
                  <a:srgbClr val="3366FF"/>
                </a:solidFill>
              </a:rPr>
              <a:t>ExpTime</a:t>
            </a:r>
            <a:r>
              <a:rPr lang="it-IT" sz="3800" dirty="0" smtClean="0">
                <a:solidFill>
                  <a:srgbClr val="3366FF"/>
                </a:solidFill>
              </a:rPr>
              <a:t>=U</a:t>
            </a:r>
            <a:r>
              <a:rPr lang="it-IT" sz="3800" baseline="-25000" dirty="0">
                <a:solidFill>
                  <a:srgbClr val="3366FF"/>
                </a:solidFill>
              </a:rPr>
              <a:t>c≥</a:t>
            </a:r>
            <a:r>
              <a:rPr lang="it-IT" sz="3800" baseline="-25000" dirty="0" smtClean="0">
                <a:solidFill>
                  <a:srgbClr val="3366FF"/>
                </a:solidFill>
              </a:rPr>
              <a:t>0</a:t>
            </a:r>
            <a:r>
              <a:rPr lang="it-IT" sz="3800" dirty="0" smtClean="0">
                <a:solidFill>
                  <a:srgbClr val="3366FF"/>
                </a:solidFill>
              </a:rPr>
              <a:t>Time</a:t>
            </a:r>
            <a:r>
              <a:rPr lang="it-IT" sz="5100" dirty="0" smtClean="0">
                <a:solidFill>
                  <a:srgbClr val="3366FF"/>
                </a:solidFill>
              </a:rPr>
              <a:t>(</a:t>
            </a:r>
            <a:r>
              <a:rPr lang="it-IT" sz="3800" dirty="0" smtClean="0">
                <a:solidFill>
                  <a:srgbClr val="3366FF"/>
                </a:solidFill>
              </a:rPr>
              <a:t>2</a:t>
            </a:r>
            <a:r>
              <a:rPr lang="it-IT" sz="4500" baseline="30000" dirty="0" smtClean="0">
                <a:solidFill>
                  <a:srgbClr val="3366FF"/>
                </a:solidFill>
              </a:rPr>
              <a:t>(</a:t>
            </a:r>
            <a:r>
              <a:rPr lang="it-IT" sz="4500" baseline="30000" dirty="0" err="1" smtClean="0">
                <a:solidFill>
                  <a:srgbClr val="3366FF"/>
                </a:solidFill>
              </a:rPr>
              <a:t>n</a:t>
            </a:r>
            <a:r>
              <a:rPr lang="it-IT" baseline="80000" dirty="0" err="1">
                <a:solidFill>
                  <a:srgbClr val="3366FF"/>
                </a:solidFill>
              </a:rPr>
              <a:t>c</a:t>
            </a:r>
            <a:r>
              <a:rPr lang="it-IT" sz="4500" baseline="30000" dirty="0" smtClean="0">
                <a:solidFill>
                  <a:srgbClr val="3366FF"/>
                </a:solidFill>
              </a:rPr>
              <a:t>)</a:t>
            </a:r>
            <a:r>
              <a:rPr lang="it-IT" sz="5100" dirty="0" smtClean="0">
                <a:solidFill>
                  <a:srgbClr val="3366FF"/>
                </a:solidFill>
              </a:rPr>
              <a:t>)</a:t>
            </a:r>
            <a:endParaRPr lang="it-IT" sz="3800" dirty="0" smtClean="0">
              <a:solidFill>
                <a:srgbClr val="3366FF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it-IT" sz="3400" dirty="0" smtClean="0"/>
          </a:p>
          <a:p>
            <a:pPr>
              <a:lnSpc>
                <a:spcPct val="120000"/>
              </a:lnSpc>
              <a:buNone/>
            </a:pPr>
            <a:r>
              <a:rPr lang="it-IT" sz="3800" dirty="0" smtClean="0"/>
              <a:t>Chiaramente, </a:t>
            </a:r>
            <a:r>
              <a:rPr lang="it-IT" sz="3800" dirty="0" smtClean="0">
                <a:solidFill>
                  <a:srgbClr val="FF0000"/>
                </a:solidFill>
              </a:rPr>
              <a:t>P </a:t>
            </a:r>
            <a:r>
              <a:rPr lang="it-IT" sz="3800" dirty="0">
                <a:solidFill>
                  <a:srgbClr val="FF0000"/>
                </a:solidFill>
              </a:rPr>
              <a:t>⊑ </a:t>
            </a:r>
            <a:r>
              <a:rPr lang="it-IT" sz="3800" dirty="0" err="1" smtClean="0">
                <a:solidFill>
                  <a:srgbClr val="FF0000"/>
                </a:solidFill>
              </a:rPr>
              <a:t>ExpTime</a:t>
            </a:r>
            <a:endParaRPr lang="it-IT" sz="3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it-IT" sz="3800" dirty="0" smtClean="0"/>
              <a:t>Si può dimostrare che l’inclusione è propria, cioè esistono problemi in </a:t>
            </a:r>
            <a:r>
              <a:rPr lang="it-IT" sz="3800" dirty="0" err="1" smtClean="0">
                <a:solidFill>
                  <a:srgbClr val="3366FF"/>
                </a:solidFill>
              </a:rPr>
              <a:t>ExpTime</a:t>
            </a:r>
            <a:r>
              <a:rPr lang="it-IT" sz="3800" dirty="0" smtClean="0">
                <a:solidFill>
                  <a:srgbClr val="3366FF"/>
                </a:solidFill>
              </a:rPr>
              <a:t> </a:t>
            </a:r>
            <a:r>
              <a:rPr lang="it-IT" sz="3800" dirty="0" smtClean="0"/>
              <a:t>che non appartengono a </a:t>
            </a:r>
            <a:r>
              <a:rPr lang="it-IT" sz="3800" dirty="0" smtClean="0">
                <a:solidFill>
                  <a:srgbClr val="3366FF"/>
                </a:solidFill>
              </a:rPr>
              <a:t>P</a:t>
            </a:r>
            <a:r>
              <a:rPr lang="it-IT" sz="3800" dirty="0" smtClean="0"/>
              <a:t>: uno di questi problemi è quello di verificare se </a:t>
            </a:r>
            <a:r>
              <a:rPr lang="it-IT" sz="3800" dirty="0" smtClean="0"/>
              <a:t>dato un generico algoritmo, esso si arresta o meno su un generico input in </a:t>
            </a:r>
            <a:r>
              <a:rPr lang="it-IT" sz="3800" dirty="0" smtClean="0"/>
              <a:t>al più </a:t>
            </a:r>
            <a:r>
              <a:rPr lang="it-IT" sz="3800" dirty="0" smtClean="0">
                <a:solidFill>
                  <a:srgbClr val="3366FF"/>
                </a:solidFill>
              </a:rPr>
              <a:t>k</a:t>
            </a:r>
            <a:r>
              <a:rPr lang="it-IT" sz="3800" dirty="0" smtClean="0"/>
              <a:t> passi, con </a:t>
            </a:r>
            <a:r>
              <a:rPr lang="it-IT" sz="3800" dirty="0" smtClean="0">
                <a:solidFill>
                  <a:srgbClr val="3366FF"/>
                </a:solidFill>
              </a:rPr>
              <a:t>k</a:t>
            </a:r>
            <a:r>
              <a:rPr lang="it-IT" sz="3800" dirty="0" smtClean="0"/>
              <a:t> fissato.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Un altro problema in </a:t>
            </a:r>
            <a:r>
              <a:rPr lang="it-IT" sz="3600" dirty="0" err="1" smtClean="0">
                <a:solidFill>
                  <a:srgbClr val="3366FF"/>
                </a:solidFill>
              </a:rPr>
              <a:t>ExpTime</a:t>
            </a:r>
            <a:r>
              <a:rPr lang="it-IT" sz="3600" dirty="0" smtClean="0"/>
              <a:t>: </a:t>
            </a:r>
            <a:r>
              <a:rPr lang="it-IT" sz="3600" dirty="0" smtClean="0">
                <a:solidFill>
                  <a:srgbClr val="FF0000"/>
                </a:solidFill>
              </a:rPr>
              <a:t>SAT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80728"/>
            <a:ext cx="8686800" cy="5661248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sz="3100" dirty="0" smtClean="0"/>
              <a:t>Data un’espressione booleana in </a:t>
            </a:r>
            <a:r>
              <a:rPr lang="it-IT" sz="3100" dirty="0" smtClean="0">
                <a:solidFill>
                  <a:srgbClr val="3366FF"/>
                </a:solidFill>
              </a:rPr>
              <a:t>forma normale congiuntiva</a:t>
            </a:r>
            <a:r>
              <a:rPr lang="it-IT" sz="3100" dirty="0" smtClean="0"/>
              <a:t>, cioè </a:t>
            </a:r>
            <a:r>
              <a:rPr lang="it-IT" sz="3100" dirty="0" smtClean="0"/>
              <a:t>come </a:t>
            </a:r>
            <a:r>
              <a:rPr lang="it-IT" sz="3100" b="1" dirty="0" smtClean="0"/>
              <a:t>congiunzione</a:t>
            </a:r>
            <a:r>
              <a:rPr lang="it-IT" sz="3100" dirty="0" smtClean="0"/>
              <a:t> </a:t>
            </a:r>
            <a:r>
              <a:rPr lang="it-IT" sz="3100" dirty="0"/>
              <a:t>(operatore logico </a:t>
            </a:r>
            <a:r>
              <a:rPr lang="it-IT" sz="3100" dirty="0" smtClean="0">
                <a:solidFill>
                  <a:srgbClr val="3366FF"/>
                </a:solidFill>
              </a:rPr>
              <a:t>AND</a:t>
            </a:r>
            <a:r>
              <a:rPr lang="it-IT" sz="3100" dirty="0" smtClean="0"/>
              <a:t>) di un </a:t>
            </a:r>
            <a:r>
              <a:rPr lang="it-IT" sz="3100" dirty="0" smtClean="0">
                <a:solidFill>
                  <a:srgbClr val="3366FF"/>
                </a:solidFill>
              </a:rPr>
              <a:t>insieme di clausole</a:t>
            </a:r>
            <a:r>
              <a:rPr lang="it-IT" sz="3100" dirty="0" smtClean="0"/>
              <a:t>,  in cui ogni clausola è la </a:t>
            </a:r>
            <a:r>
              <a:rPr lang="it-IT" sz="3100" b="1" dirty="0" smtClean="0"/>
              <a:t>disgiunzione</a:t>
            </a:r>
            <a:r>
              <a:rPr lang="it-IT" sz="3100" dirty="0" smtClean="0"/>
              <a:t> (operatore logico </a:t>
            </a:r>
            <a:r>
              <a:rPr lang="it-IT" sz="3100" dirty="0" smtClean="0">
                <a:solidFill>
                  <a:srgbClr val="008000"/>
                </a:solidFill>
              </a:rPr>
              <a:t>OR</a:t>
            </a:r>
            <a:r>
              <a:rPr lang="it-IT" sz="3100" dirty="0" smtClean="0"/>
              <a:t>) di un certo insieme di </a:t>
            </a:r>
            <a:r>
              <a:rPr lang="it-IT" sz="3100" dirty="0" smtClean="0">
                <a:solidFill>
                  <a:srgbClr val="008000"/>
                </a:solidFill>
              </a:rPr>
              <a:t>variabili booleane </a:t>
            </a:r>
            <a:r>
              <a:rPr lang="it-IT" sz="3100" dirty="0" smtClean="0"/>
              <a:t>(ovvero, </a:t>
            </a:r>
            <a:r>
              <a:rPr lang="it-IT" sz="3100" dirty="0" smtClean="0"/>
              <a:t>che </a:t>
            </a:r>
            <a:r>
              <a:rPr lang="it-IT" sz="3100" dirty="0" smtClean="0"/>
              <a:t>possono assumere valore </a:t>
            </a:r>
            <a:r>
              <a:rPr lang="it-IT" sz="3100" dirty="0" smtClean="0">
                <a:solidFill>
                  <a:srgbClr val="3366FF"/>
                </a:solidFill>
              </a:rPr>
              <a:t>TRUE </a:t>
            </a:r>
            <a:r>
              <a:rPr lang="it-IT" sz="3100" dirty="0" smtClean="0"/>
              <a:t>o</a:t>
            </a:r>
            <a:r>
              <a:rPr lang="it-IT" sz="3100" dirty="0" smtClean="0">
                <a:solidFill>
                  <a:srgbClr val="3366FF"/>
                </a:solidFill>
              </a:rPr>
              <a:t> </a:t>
            </a:r>
            <a:r>
              <a:rPr lang="it-IT" sz="3100" dirty="0" smtClean="0">
                <a:solidFill>
                  <a:srgbClr val="3366FF"/>
                </a:solidFill>
              </a:rPr>
              <a:t>FALSE</a:t>
            </a:r>
            <a:r>
              <a:rPr lang="it-IT" sz="3100" dirty="0" smtClean="0"/>
              <a:t>) o di loro </a:t>
            </a:r>
            <a:r>
              <a:rPr lang="it-IT" sz="3100" dirty="0" smtClean="0">
                <a:solidFill>
                  <a:srgbClr val="008000"/>
                </a:solidFill>
              </a:rPr>
              <a:t>negazioni</a:t>
            </a:r>
            <a:r>
              <a:rPr lang="it-IT" sz="3100" dirty="0" smtClean="0"/>
              <a:t>, il </a:t>
            </a:r>
            <a:r>
              <a:rPr lang="it-IT" sz="3100" dirty="0" smtClean="0">
                <a:solidFill>
                  <a:srgbClr val="FF0000"/>
                </a:solidFill>
              </a:rPr>
              <a:t>problema della </a:t>
            </a:r>
            <a:r>
              <a:rPr lang="it-IT" sz="3100" dirty="0" err="1" smtClean="0">
                <a:solidFill>
                  <a:srgbClr val="FF0000"/>
                </a:solidFill>
              </a:rPr>
              <a:t>soddisfacibilità</a:t>
            </a:r>
            <a:r>
              <a:rPr lang="it-IT" sz="3100" dirty="0" smtClean="0"/>
              <a:t> (</a:t>
            </a:r>
            <a:r>
              <a:rPr lang="it-IT" sz="3100" dirty="0" smtClean="0">
                <a:solidFill>
                  <a:srgbClr val="FF0000"/>
                </a:solidFill>
              </a:rPr>
              <a:t>SAT</a:t>
            </a:r>
            <a:r>
              <a:rPr lang="it-IT" sz="3100" dirty="0" smtClean="0"/>
              <a:t>) richiede di verificare se esiste </a:t>
            </a:r>
            <a:r>
              <a:rPr lang="it-IT" sz="3100" dirty="0" smtClean="0"/>
              <a:t>un’assegnazione </a:t>
            </a:r>
            <a:r>
              <a:rPr lang="it-IT" sz="3100" dirty="0" smtClean="0"/>
              <a:t>di valori di verità alle variabili che rende l’espressione </a:t>
            </a:r>
            <a:r>
              <a:rPr lang="it-IT" sz="3100" dirty="0" smtClean="0">
                <a:solidFill>
                  <a:srgbClr val="3366FF"/>
                </a:solidFill>
              </a:rPr>
              <a:t>TRUE</a:t>
            </a:r>
            <a:r>
              <a:rPr lang="it-IT" sz="31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it-IT" sz="3100" dirty="0"/>
          </a:p>
          <a:p>
            <a:pPr marL="0" indent="0">
              <a:lnSpc>
                <a:spcPct val="110000"/>
              </a:lnSpc>
              <a:buNone/>
            </a:pPr>
            <a:r>
              <a:rPr lang="it-IT" sz="3100" dirty="0" smtClean="0">
                <a:solidFill>
                  <a:srgbClr val="3366FF"/>
                </a:solidFill>
              </a:rPr>
              <a:t>Es.: </a:t>
            </a:r>
            <a:r>
              <a:rPr lang="it-IT" sz="3100" dirty="0" smtClean="0"/>
              <a:t>(x</a:t>
            </a:r>
            <a:r>
              <a:rPr lang="it-IT" sz="3100" baseline="-25000" dirty="0" smtClean="0"/>
              <a:t>1</a:t>
            </a:r>
            <a:r>
              <a:rPr lang="it-IT" sz="3100" dirty="0" smtClean="0"/>
              <a:t> </a:t>
            </a:r>
            <a:r>
              <a:rPr lang="it-IT" sz="3100" dirty="0">
                <a:sym typeface="Symbol"/>
              </a:rPr>
              <a:t> 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2</a:t>
            </a:r>
            <a:r>
              <a:rPr lang="it-IT" sz="3100" dirty="0"/>
              <a:t>) </a:t>
            </a:r>
            <a:r>
              <a:rPr lang="it-IT" sz="3100" dirty="0" smtClean="0">
                <a:sym typeface="Symbol"/>
              </a:rPr>
              <a:t> </a:t>
            </a:r>
            <a:r>
              <a:rPr lang="it-IT" sz="3100" dirty="0" smtClean="0"/>
              <a:t>(</a:t>
            </a:r>
            <a:r>
              <a:rPr lang="it-IT" sz="3100" dirty="0">
                <a:sym typeface="Symbol"/>
              </a:rPr>
              <a:t>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1</a:t>
            </a:r>
            <a:r>
              <a:rPr lang="it-IT" sz="3100" dirty="0" smtClean="0"/>
              <a:t> </a:t>
            </a:r>
            <a:r>
              <a:rPr lang="it-IT" sz="3100" dirty="0" smtClean="0">
                <a:sym typeface="Symbol"/>
              </a:rPr>
              <a:t> 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2</a:t>
            </a:r>
            <a:r>
              <a:rPr lang="it-IT" sz="3100" dirty="0">
                <a:sym typeface="Symbol"/>
              </a:rPr>
              <a:t>  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3</a:t>
            </a:r>
            <a:r>
              <a:rPr lang="it-IT" sz="3100" dirty="0" smtClean="0"/>
              <a:t>) è soddisfacibile: basta scegliere x</a:t>
            </a:r>
            <a:r>
              <a:rPr lang="it-IT" sz="3100" baseline="-25000" dirty="0" smtClean="0"/>
              <a:t>1</a:t>
            </a:r>
            <a:r>
              <a:rPr lang="it-IT" sz="3100" dirty="0" smtClean="0">
                <a:sym typeface="Symbol"/>
              </a:rPr>
              <a:t>=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2</a:t>
            </a:r>
            <a:r>
              <a:rPr lang="it-IT" sz="3100" dirty="0" smtClean="0">
                <a:sym typeface="Symbol"/>
              </a:rPr>
              <a:t>=TRUE e 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3</a:t>
            </a:r>
            <a:r>
              <a:rPr lang="it-IT" sz="3100" dirty="0" smtClean="0"/>
              <a:t> arbitrario.</a:t>
            </a:r>
          </a:p>
          <a:p>
            <a:pPr marL="0" indent="0">
              <a:lnSpc>
                <a:spcPct val="110000"/>
              </a:lnSpc>
              <a:buNone/>
            </a:pPr>
            <a:endParaRPr lang="it-IT" sz="31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it-IT" sz="3100" dirty="0">
                <a:solidFill>
                  <a:srgbClr val="3366FF"/>
                </a:solidFill>
              </a:rPr>
              <a:t>Es.: </a:t>
            </a:r>
            <a:r>
              <a:rPr lang="it-IT" sz="3100" dirty="0"/>
              <a:t>(x</a:t>
            </a:r>
            <a:r>
              <a:rPr lang="it-IT" sz="3100" baseline="-25000" dirty="0"/>
              <a:t>1</a:t>
            </a:r>
            <a:r>
              <a:rPr lang="it-IT" sz="3100" dirty="0"/>
              <a:t> </a:t>
            </a:r>
            <a:r>
              <a:rPr lang="it-IT" sz="3100" dirty="0">
                <a:sym typeface="Symbol"/>
              </a:rPr>
              <a:t> 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2</a:t>
            </a:r>
            <a:r>
              <a:rPr lang="it-IT" sz="3100" dirty="0"/>
              <a:t>) </a:t>
            </a:r>
            <a:r>
              <a:rPr lang="it-IT" sz="3100" dirty="0">
                <a:sym typeface="Symbol"/>
              </a:rPr>
              <a:t> </a:t>
            </a:r>
            <a:r>
              <a:rPr lang="it-IT" sz="3100" dirty="0"/>
              <a:t>(</a:t>
            </a:r>
            <a:r>
              <a:rPr lang="it-IT" sz="3100" dirty="0">
                <a:sym typeface="Symbol"/>
              </a:rPr>
              <a:t></a:t>
            </a:r>
            <a:r>
              <a:rPr lang="it-IT" sz="3100" dirty="0"/>
              <a:t>x</a:t>
            </a:r>
            <a:r>
              <a:rPr lang="it-IT" sz="3100" baseline="-25000" dirty="0"/>
              <a:t>1</a:t>
            </a:r>
            <a:r>
              <a:rPr lang="it-IT" sz="3100" dirty="0"/>
              <a:t> </a:t>
            </a:r>
            <a:r>
              <a:rPr lang="it-IT" sz="3100" dirty="0">
                <a:sym typeface="Symbol"/>
              </a:rPr>
              <a:t> 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2</a:t>
            </a:r>
            <a:r>
              <a:rPr lang="it-IT" sz="3100" dirty="0" smtClean="0"/>
              <a:t>) </a:t>
            </a:r>
            <a:r>
              <a:rPr lang="it-IT" sz="3100" dirty="0">
                <a:sym typeface="Symbol"/>
              </a:rPr>
              <a:t> </a:t>
            </a:r>
            <a:r>
              <a:rPr lang="it-IT" sz="3100" dirty="0" smtClean="0"/>
              <a:t>(x</a:t>
            </a:r>
            <a:r>
              <a:rPr lang="it-IT" sz="3100" baseline="-25000" dirty="0" smtClean="0"/>
              <a:t>1</a:t>
            </a:r>
            <a:r>
              <a:rPr lang="it-IT" sz="3100" dirty="0" smtClean="0"/>
              <a:t> </a:t>
            </a:r>
            <a:r>
              <a:rPr lang="it-IT" sz="3100" dirty="0">
                <a:sym typeface="Symbol"/>
              </a:rPr>
              <a:t>  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2</a:t>
            </a:r>
            <a:r>
              <a:rPr lang="it-IT" sz="3100" dirty="0"/>
              <a:t>) </a:t>
            </a:r>
            <a:r>
              <a:rPr lang="it-IT" sz="3100" dirty="0">
                <a:sym typeface="Symbol"/>
              </a:rPr>
              <a:t> </a:t>
            </a:r>
            <a:r>
              <a:rPr lang="it-IT" sz="3100" dirty="0"/>
              <a:t>(</a:t>
            </a:r>
            <a:r>
              <a:rPr lang="it-IT" sz="3100" dirty="0">
                <a:sym typeface="Symbol"/>
              </a:rPr>
              <a:t></a:t>
            </a:r>
            <a:r>
              <a:rPr lang="it-IT" sz="3100" dirty="0"/>
              <a:t>x</a:t>
            </a:r>
            <a:r>
              <a:rPr lang="it-IT" sz="3100" baseline="-25000" dirty="0"/>
              <a:t>1</a:t>
            </a:r>
            <a:r>
              <a:rPr lang="it-IT" sz="3100" dirty="0"/>
              <a:t> </a:t>
            </a:r>
            <a:r>
              <a:rPr lang="it-IT" sz="3100" dirty="0">
                <a:sym typeface="Symbol"/>
              </a:rPr>
              <a:t>  </a:t>
            </a:r>
            <a:r>
              <a:rPr lang="it-IT" sz="3100" dirty="0" smtClean="0"/>
              <a:t>x</a:t>
            </a:r>
            <a:r>
              <a:rPr lang="it-IT" sz="3100" baseline="-25000" dirty="0" smtClean="0"/>
              <a:t>2</a:t>
            </a:r>
            <a:r>
              <a:rPr lang="it-IT" sz="3100" dirty="0"/>
              <a:t>) </a:t>
            </a:r>
            <a:r>
              <a:rPr lang="it-IT" sz="3100" dirty="0" smtClean="0">
                <a:solidFill>
                  <a:srgbClr val="FF0000"/>
                </a:solidFill>
              </a:rPr>
              <a:t>non è</a:t>
            </a:r>
            <a:r>
              <a:rPr lang="it-IT" sz="3100" dirty="0" smtClean="0"/>
              <a:t> soddisfacibile. Verificatelo…</a:t>
            </a:r>
            <a:endParaRPr lang="it-IT" sz="3100" dirty="0"/>
          </a:p>
          <a:p>
            <a:pPr marL="0" indent="0">
              <a:lnSpc>
                <a:spcPct val="110000"/>
              </a:lnSpc>
              <a:buNone/>
            </a:pPr>
            <a:endParaRPr lang="it-IT" sz="2800" dirty="0"/>
          </a:p>
          <a:p>
            <a:pPr marL="0" indent="0">
              <a:lnSpc>
                <a:spcPct val="110000"/>
              </a:lnSpc>
              <a:buNone/>
            </a:pPr>
            <a:r>
              <a:rPr lang="it-IT" sz="3100" dirty="0" smtClean="0"/>
              <a:t>È facile convincersi che </a:t>
            </a:r>
            <a:r>
              <a:rPr lang="it-IT" sz="3100" dirty="0" smtClean="0">
                <a:solidFill>
                  <a:srgbClr val="FF0000"/>
                </a:solidFill>
              </a:rPr>
              <a:t>SAT</a:t>
            </a:r>
            <a:r>
              <a:rPr lang="it-IT" sz="3100" dirty="0" smtClean="0"/>
              <a:t> appartiene ad </a:t>
            </a:r>
            <a:r>
              <a:rPr lang="it-IT" sz="3100" dirty="0" err="1" smtClean="0">
                <a:solidFill>
                  <a:srgbClr val="FF0000"/>
                </a:solidFill>
              </a:rPr>
              <a:t>ExpTime</a:t>
            </a:r>
            <a:r>
              <a:rPr lang="it-IT" sz="3100" dirty="0" smtClean="0"/>
              <a:t>, in quanto può essere risolto provando le </a:t>
            </a:r>
            <a:r>
              <a:rPr lang="it-IT" sz="3100" dirty="0" smtClean="0">
                <a:solidFill>
                  <a:srgbClr val="3366FF"/>
                </a:solidFill>
              </a:rPr>
              <a:t>2</a:t>
            </a:r>
            <a:r>
              <a:rPr lang="it-IT" sz="3100" baseline="30000" dirty="0" smtClean="0">
                <a:solidFill>
                  <a:srgbClr val="3366FF"/>
                </a:solidFill>
              </a:rPr>
              <a:t>n</a:t>
            </a:r>
            <a:r>
              <a:rPr lang="it-IT" sz="3100" dirty="0" smtClean="0"/>
              <a:t> possibili assegnazioni di verità alle </a:t>
            </a:r>
            <a:r>
              <a:rPr lang="it-IT" sz="3100" dirty="0" smtClean="0">
                <a:solidFill>
                  <a:srgbClr val="3366FF"/>
                </a:solidFill>
              </a:rPr>
              <a:t>n</a:t>
            </a:r>
            <a:r>
              <a:rPr lang="it-IT" sz="3100" dirty="0" smtClean="0"/>
              <a:t> variabili. Ma </a:t>
            </a:r>
            <a:r>
              <a:rPr lang="it-IT" sz="3100" dirty="0"/>
              <a:t>la vera domanda è</a:t>
            </a:r>
            <a:r>
              <a:rPr lang="it-IT" sz="3100" dirty="0" smtClean="0"/>
              <a:t>: </a:t>
            </a:r>
            <a:r>
              <a:rPr lang="it-IT" sz="3100" dirty="0" smtClean="0">
                <a:solidFill>
                  <a:srgbClr val="FF0000"/>
                </a:solidFill>
              </a:rPr>
              <a:t>SAT</a:t>
            </a:r>
            <a:r>
              <a:rPr lang="it-IT" sz="3100" dirty="0" smtClean="0"/>
              <a:t> appartiene a </a:t>
            </a:r>
            <a:r>
              <a:rPr lang="it-IT" sz="3100" dirty="0" smtClean="0">
                <a:solidFill>
                  <a:srgbClr val="FF0000"/>
                </a:solidFill>
              </a:rPr>
              <a:t>P</a:t>
            </a:r>
            <a:r>
              <a:rPr lang="it-IT" sz="3100" dirty="0" smtClean="0"/>
              <a:t>? Sembra incredibile, ma non siamo in grado di dare una risposta a questa semplice domanda, anche se si </a:t>
            </a:r>
            <a:r>
              <a:rPr lang="it-IT" sz="3100" dirty="0" smtClean="0">
                <a:solidFill>
                  <a:srgbClr val="FF0000"/>
                </a:solidFill>
              </a:rPr>
              <a:t>congettura</a:t>
            </a:r>
            <a:r>
              <a:rPr lang="it-IT" sz="3100" dirty="0" smtClean="0"/>
              <a:t> che la risposta sia NO.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1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Non determinismo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96688"/>
            <a:ext cx="8136904" cy="5528656"/>
          </a:xfrm>
        </p:spPr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>
              <a:lnSpc>
                <a:spcPct val="120000"/>
              </a:lnSpc>
            </a:pPr>
            <a:r>
              <a:rPr lang="it-IT" sz="3800" dirty="0" smtClean="0"/>
              <a:t>Negli algoritmi visti finora ogni passo è </a:t>
            </a:r>
            <a:r>
              <a:rPr lang="it-IT" sz="3800" dirty="0" smtClean="0">
                <a:solidFill>
                  <a:srgbClr val="FF0000"/>
                </a:solidFill>
              </a:rPr>
              <a:t>determinato univocamente </a:t>
            </a:r>
            <a:r>
              <a:rPr lang="it-IT" sz="3800" dirty="0" smtClean="0"/>
              <a:t>dallo stato della computazione; vengono quindi detti </a:t>
            </a:r>
            <a:r>
              <a:rPr lang="it-IT" sz="3800" dirty="0" smtClean="0">
                <a:solidFill>
                  <a:srgbClr val="FF0000"/>
                </a:solidFill>
              </a:rPr>
              <a:t>deterministici</a:t>
            </a:r>
            <a:r>
              <a:rPr lang="it-IT" sz="3800" dirty="0" smtClean="0"/>
              <a:t>. Tale ipotesi dipende dal modello di calcolo che abbiamo </a:t>
            </a:r>
            <a:r>
              <a:rPr lang="it-IT" sz="3800" dirty="0" smtClean="0"/>
              <a:t>adottato (che può eseguire solo operazioni aritmetiche e logiche elementari).</a:t>
            </a:r>
            <a:endParaRPr lang="it-IT" sz="3800" dirty="0" smtClean="0"/>
          </a:p>
          <a:p>
            <a:pPr>
              <a:lnSpc>
                <a:spcPct val="120000"/>
              </a:lnSpc>
            </a:pPr>
            <a:r>
              <a:rPr lang="it-IT" sz="3800" dirty="0" smtClean="0"/>
              <a:t>Supponiamo ora di avere un modello di calcolo (apparentemente) più potente, ovvero una </a:t>
            </a:r>
            <a:r>
              <a:rPr lang="it-IT" sz="3800" dirty="0" smtClean="0">
                <a:solidFill>
                  <a:srgbClr val="3366FF"/>
                </a:solidFill>
              </a:rPr>
              <a:t>macchina non deterministica</a:t>
            </a:r>
            <a:r>
              <a:rPr lang="it-IT" sz="3800" dirty="0" smtClean="0"/>
              <a:t> che ci consenta, ad ogni passo dell’esecuzione di un algoritmo, di proseguire la computazione lungo un </a:t>
            </a:r>
            <a:r>
              <a:rPr lang="it-IT" sz="3800" dirty="0" smtClean="0">
                <a:solidFill>
                  <a:srgbClr val="3366FF"/>
                </a:solidFill>
              </a:rPr>
              <a:t>numero finito </a:t>
            </a:r>
            <a:r>
              <a:rPr lang="it-IT" sz="3800" dirty="0" smtClean="0"/>
              <a:t>di esecuzioni multiple. Si noti che stiamo parlando di un modello di calcolo astratto, che non esiste nella realtà!</a:t>
            </a:r>
          </a:p>
          <a:p>
            <a:pPr>
              <a:lnSpc>
                <a:spcPct val="120000"/>
              </a:lnSpc>
            </a:pPr>
            <a:r>
              <a:rPr lang="it-IT" sz="3800" dirty="0" smtClean="0"/>
              <a:t>Un </a:t>
            </a:r>
            <a:r>
              <a:rPr lang="it-IT" sz="3800" dirty="0" smtClean="0">
                <a:solidFill>
                  <a:srgbClr val="FF0000"/>
                </a:solidFill>
              </a:rPr>
              <a:t>algoritmo</a:t>
            </a:r>
            <a:r>
              <a:rPr lang="it-IT" sz="3800" dirty="0" smtClean="0"/>
              <a:t> </a:t>
            </a:r>
            <a:r>
              <a:rPr lang="it-IT" sz="3800" dirty="0" smtClean="0">
                <a:solidFill>
                  <a:srgbClr val="FF0000"/>
                </a:solidFill>
              </a:rPr>
              <a:t>non deterministico </a:t>
            </a:r>
            <a:r>
              <a:rPr lang="it-IT" sz="3800" dirty="0" smtClean="0"/>
              <a:t>è un algoritmo che ha il potere, ad ogni istante della computazione non deterministica, di indovinare l’esecuzione </a:t>
            </a:r>
            <a:r>
              <a:rPr lang="it-IT" sz="3800" dirty="0" smtClean="0">
                <a:solidFill>
                  <a:srgbClr val="FF0000"/>
                </a:solidFill>
              </a:rPr>
              <a:t>giusta</a:t>
            </a:r>
            <a:r>
              <a:rPr lang="it-IT" sz="3800" dirty="0" smtClean="0"/>
              <a:t> lungo cui proseguire per arrivare alla risoluzione del </a:t>
            </a:r>
            <a:r>
              <a:rPr lang="it-IT" sz="3800" dirty="0" smtClean="0"/>
              <a:t>problema, attraverso un’operazione virtuale denominata </a:t>
            </a:r>
            <a:r>
              <a:rPr lang="it-IT" sz="3800" dirty="0" smtClean="0">
                <a:solidFill>
                  <a:srgbClr val="3366FF"/>
                </a:solidFill>
              </a:rPr>
              <a:t>INDOVINA</a:t>
            </a:r>
            <a:r>
              <a:rPr lang="it-IT" sz="3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it-IT" sz="3800" dirty="0" smtClean="0"/>
              <a:t>Chiamiamo </a:t>
            </a:r>
            <a:r>
              <a:rPr lang="it-IT" sz="3800" dirty="0" smtClean="0">
                <a:solidFill>
                  <a:srgbClr val="FF0000"/>
                </a:solidFill>
              </a:rPr>
              <a:t>RAM non deterministica </a:t>
            </a:r>
            <a:r>
              <a:rPr lang="it-IT" sz="3800" dirty="0" smtClean="0"/>
              <a:t>una RAM che riconosce algoritmi non deterministici</a:t>
            </a:r>
            <a:endParaRPr lang="it-IT" sz="38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7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329642" cy="5072098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dirty="0" smtClean="0"/>
              <a:t>Come </a:t>
            </a:r>
            <a:r>
              <a:rPr lang="it-IT" dirty="0"/>
              <a:t>potrebbe </a:t>
            </a:r>
            <a:r>
              <a:rPr lang="it-IT" dirty="0" smtClean="0"/>
              <a:t>funzionare un algoritmo non deterministico per </a:t>
            </a:r>
            <a:r>
              <a:rPr lang="it-IT" dirty="0" smtClean="0">
                <a:solidFill>
                  <a:srgbClr val="FF0000"/>
                </a:solidFill>
              </a:rPr>
              <a:t>SAT</a:t>
            </a:r>
            <a:r>
              <a:rPr lang="it-IT" dirty="0" smtClean="0"/>
              <a:t>?</a:t>
            </a:r>
          </a:p>
          <a:p>
            <a:pPr lvl="1"/>
            <a:r>
              <a:rPr lang="it-IT" dirty="0" smtClean="0"/>
              <a:t>Indovina ad ogni passo il valore giusto da assegnare ad una variabile (</a:t>
            </a:r>
            <a:r>
              <a:rPr lang="it-IT" dirty="0" smtClean="0">
                <a:solidFill>
                  <a:srgbClr val="008000"/>
                </a:solidFill>
              </a:rPr>
              <a:t>TRUE</a:t>
            </a:r>
            <a:r>
              <a:rPr lang="it-IT" dirty="0" smtClean="0"/>
              <a:t> o </a:t>
            </a:r>
            <a:r>
              <a:rPr lang="it-IT" dirty="0" smtClean="0">
                <a:solidFill>
                  <a:srgbClr val="FF0000"/>
                </a:solidFill>
              </a:rPr>
              <a:t>FALSE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La computazione sarà descritta da un </a:t>
            </a:r>
            <a:r>
              <a:rPr lang="it-IT" dirty="0" smtClean="0">
                <a:solidFill>
                  <a:srgbClr val="FF0000"/>
                </a:solidFill>
              </a:rPr>
              <a:t>albero binario</a:t>
            </a:r>
            <a:r>
              <a:rPr lang="it-IT" dirty="0" smtClean="0"/>
              <a:t>, dove le ramificazioni corrispondono alle scelte non deterministiche (la computazione deterministica è invece descritta da una catena)</a:t>
            </a:r>
          </a:p>
          <a:p>
            <a:pPr lvl="1">
              <a:buNone/>
            </a:pPr>
            <a:r>
              <a:rPr lang="it-IT" dirty="0" smtClean="0"/>
              <a:t>– Quindi se la formula è soddisfacibile, </a:t>
            </a:r>
            <a:r>
              <a:rPr lang="it-IT" dirty="0" smtClean="0">
                <a:solidFill>
                  <a:srgbClr val="FF0000"/>
                </a:solidFill>
              </a:rPr>
              <a:t>esiste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almeno un cammino che porta a una foglia con valore </a:t>
            </a:r>
            <a:r>
              <a:rPr lang="it-IT" dirty="0" smtClean="0">
                <a:solidFill>
                  <a:srgbClr val="008000"/>
                </a:solidFill>
              </a:rPr>
              <a:t>TRUE</a:t>
            </a:r>
            <a:r>
              <a:rPr lang="it-IT" dirty="0" smtClean="0"/>
              <a:t>. Si noti che tale cammino è lungo </a:t>
            </a:r>
            <a:r>
              <a:rPr lang="it-IT" dirty="0" smtClean="0">
                <a:solidFill>
                  <a:srgbClr val="3366FF"/>
                </a:solidFill>
              </a:rPr>
              <a:t>n</a:t>
            </a:r>
            <a:endParaRPr lang="it-IT" sz="4000" dirty="0" smtClean="0">
              <a:solidFill>
                <a:srgbClr val="3366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Per la formula: </a:t>
            </a:r>
            <a:r>
              <a:rPr lang="it-IT" dirty="0"/>
              <a:t>(x</a:t>
            </a:r>
            <a:r>
              <a:rPr lang="it-IT" baseline="-25000" dirty="0"/>
              <a:t>1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 </a:t>
            </a:r>
            <a:r>
              <a:rPr lang="it-IT" dirty="0"/>
              <a:t>x</a:t>
            </a:r>
            <a:r>
              <a:rPr lang="it-IT" baseline="-25000" dirty="0"/>
              <a:t>2</a:t>
            </a:r>
            <a:r>
              <a:rPr lang="it-IT" dirty="0"/>
              <a:t>) </a:t>
            </a:r>
            <a:r>
              <a:rPr lang="it-IT" dirty="0">
                <a:sym typeface="Symbol"/>
              </a:rPr>
              <a:t> </a:t>
            </a:r>
            <a:r>
              <a:rPr lang="it-IT" dirty="0"/>
              <a:t>(</a:t>
            </a:r>
            <a:r>
              <a:rPr lang="it-IT" dirty="0">
                <a:sym typeface="Symbol"/>
              </a:rPr>
              <a:t></a:t>
            </a:r>
            <a:r>
              <a:rPr lang="it-IT" dirty="0"/>
              <a:t>x</a:t>
            </a:r>
            <a:r>
              <a:rPr lang="it-IT" baseline="-25000" dirty="0"/>
              <a:t>1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 </a:t>
            </a:r>
            <a:r>
              <a:rPr lang="it-IT" dirty="0"/>
              <a:t>x</a:t>
            </a:r>
            <a:r>
              <a:rPr lang="it-IT" baseline="-25000" dirty="0"/>
              <a:t>2</a:t>
            </a:r>
            <a:r>
              <a:rPr lang="it-IT" dirty="0">
                <a:sym typeface="Symbol"/>
              </a:rPr>
              <a:t>  </a:t>
            </a:r>
            <a:r>
              <a:rPr lang="it-IT" dirty="0" smtClean="0"/>
              <a:t>x</a:t>
            </a:r>
            <a:r>
              <a:rPr lang="it-IT" baseline="-25000" dirty="0"/>
              <a:t>3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			x</a:t>
            </a:r>
            <a:r>
              <a:rPr lang="it-IT" baseline="-25000" dirty="0" smtClean="0"/>
              <a:t>1</a:t>
            </a:r>
          </a:p>
          <a:p>
            <a:pPr marL="0" indent="0">
              <a:buNone/>
            </a:pPr>
            <a:endParaRPr lang="it-IT" baseline="-25000" dirty="0" smtClean="0"/>
          </a:p>
          <a:p>
            <a:pPr marL="0" indent="0">
              <a:buNone/>
            </a:pPr>
            <a:r>
              <a:rPr lang="it-IT" baseline="-25000" dirty="0"/>
              <a:t>	</a:t>
            </a:r>
            <a:r>
              <a:rPr lang="it-IT" baseline="-25000" dirty="0" smtClean="0"/>
              <a:t>		</a:t>
            </a:r>
            <a:r>
              <a:rPr lang="it-IT" dirty="0" smtClean="0"/>
              <a:t>x</a:t>
            </a:r>
            <a:r>
              <a:rPr lang="it-IT" baseline="-25000" dirty="0" smtClean="0"/>
              <a:t>2		              </a:t>
            </a:r>
            <a:r>
              <a:rPr lang="it-IT" dirty="0" smtClean="0"/>
              <a:t>x</a:t>
            </a:r>
            <a:r>
              <a:rPr lang="it-IT" baseline="-25000" dirty="0" smtClean="0"/>
              <a:t>2</a:t>
            </a:r>
            <a:endParaRPr lang="it-IT" baseline="-25000" dirty="0"/>
          </a:p>
          <a:p>
            <a:pPr marL="0" indent="0">
              <a:buNone/>
            </a:pPr>
            <a:r>
              <a:rPr lang="it-IT" baseline="-25000" dirty="0"/>
              <a:t>	</a:t>
            </a:r>
            <a:r>
              <a:rPr lang="it-IT" baseline="-25000" dirty="0" smtClean="0"/>
              <a:t>		</a:t>
            </a:r>
          </a:p>
          <a:p>
            <a:pPr marL="0" indent="0">
              <a:buNone/>
            </a:pPr>
            <a:r>
              <a:rPr lang="it-IT" baseline="-25000" dirty="0"/>
              <a:t>	</a:t>
            </a:r>
            <a:r>
              <a:rPr lang="it-IT" baseline="-25000" dirty="0" smtClean="0"/>
              <a:t>	</a:t>
            </a:r>
            <a:r>
              <a:rPr lang="it-IT" dirty="0"/>
              <a:t> </a:t>
            </a:r>
            <a:r>
              <a:rPr lang="it-IT" dirty="0" smtClean="0"/>
              <a:t>x</a:t>
            </a:r>
            <a:r>
              <a:rPr lang="it-IT" baseline="-25000" dirty="0" smtClean="0"/>
              <a:t>3		</a:t>
            </a:r>
            <a:r>
              <a:rPr lang="it-IT" dirty="0"/>
              <a:t> </a:t>
            </a:r>
            <a:r>
              <a:rPr lang="it-IT" dirty="0" smtClean="0"/>
              <a:t>x</a:t>
            </a:r>
            <a:r>
              <a:rPr lang="it-IT" baseline="-25000" dirty="0" smtClean="0"/>
              <a:t>3	       </a:t>
            </a:r>
            <a:r>
              <a:rPr lang="it-IT" dirty="0" smtClean="0"/>
              <a:t>x</a:t>
            </a:r>
            <a:r>
              <a:rPr lang="it-IT" baseline="-25000" dirty="0" smtClean="0"/>
              <a:t>3 	   </a:t>
            </a:r>
            <a:r>
              <a:rPr lang="it-IT" dirty="0" smtClean="0"/>
              <a:t>x</a:t>
            </a:r>
            <a:r>
              <a:rPr lang="it-IT" baseline="-25000" dirty="0" smtClean="0"/>
              <a:t>3 	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 flipH="1">
            <a:off x="3707904" y="3356992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4644008" y="3356992"/>
            <a:ext cx="152980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537024" y="320368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T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806304" y="321297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F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H="1">
            <a:off x="2798664" y="4365104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3734768" y="4365104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627784" y="421179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T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897064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F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18" name="Connettore 1 17"/>
          <p:cNvCxnSpPr/>
          <p:nvPr/>
        </p:nvCxnSpPr>
        <p:spPr>
          <a:xfrm flipH="1">
            <a:off x="5957784" y="4365104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6893888" y="4365104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5786904" y="421179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T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056184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F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22" name="Connettore 1 21"/>
          <p:cNvCxnSpPr/>
          <p:nvPr/>
        </p:nvCxnSpPr>
        <p:spPr>
          <a:xfrm flipH="1">
            <a:off x="2006576" y="5445224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2942680" y="5445224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835696" y="529191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T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104976" y="530120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F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26" name="Connettore 1 25"/>
          <p:cNvCxnSpPr/>
          <p:nvPr/>
        </p:nvCxnSpPr>
        <p:spPr>
          <a:xfrm flipH="1">
            <a:off x="3662760" y="5445224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4598864" y="5445224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491880" y="529191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T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761160" y="530120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F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30" name="Connettore 1 29"/>
          <p:cNvCxnSpPr/>
          <p:nvPr/>
        </p:nvCxnSpPr>
        <p:spPr>
          <a:xfrm flipH="1">
            <a:off x="5237704" y="5435932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6173808" y="5435932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5066824" y="528262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T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6336104" y="529191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F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34" name="Connettore 1 33"/>
          <p:cNvCxnSpPr/>
          <p:nvPr/>
        </p:nvCxnSpPr>
        <p:spPr>
          <a:xfrm flipH="1">
            <a:off x="6821880" y="5435932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7757984" y="5435932"/>
            <a:ext cx="43204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6651000" y="528262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T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7920280" y="529191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F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42" name="Connettore 1 41"/>
          <p:cNvCxnSpPr/>
          <p:nvPr/>
        </p:nvCxnSpPr>
        <p:spPr>
          <a:xfrm flipH="1">
            <a:off x="1979712" y="3222268"/>
            <a:ext cx="2403128" cy="2655004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95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5773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La classe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08720"/>
            <a:ext cx="8472518" cy="5072098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it-IT" sz="2400" dirty="0" smtClean="0"/>
          </a:p>
          <a:p>
            <a:pPr>
              <a:lnSpc>
                <a:spcPct val="110000"/>
              </a:lnSpc>
            </a:pPr>
            <a:r>
              <a:rPr lang="it-IT" dirty="0" smtClean="0"/>
              <a:t>Data una qualunque funzione </a:t>
            </a:r>
            <a:r>
              <a:rPr lang="it-IT" dirty="0" smtClean="0">
                <a:solidFill>
                  <a:srgbClr val="3366FF"/>
                </a:solidFill>
              </a:rPr>
              <a:t>f(n)</a:t>
            </a:r>
            <a:r>
              <a:rPr lang="it-IT" dirty="0" smtClean="0"/>
              <a:t>, chiamiamo </a:t>
            </a:r>
            <a:r>
              <a:rPr lang="it-IT" dirty="0" err="1" smtClean="0">
                <a:solidFill>
                  <a:srgbClr val="3366FF"/>
                </a:solidFill>
              </a:rPr>
              <a:t>NTime</a:t>
            </a:r>
            <a:r>
              <a:rPr lang="it-IT" dirty="0" smtClean="0">
                <a:solidFill>
                  <a:srgbClr val="3366FF"/>
                </a:solidFill>
              </a:rPr>
              <a:t>(f(n)) </a:t>
            </a:r>
            <a:r>
              <a:rPr lang="it-IT" dirty="0" smtClean="0"/>
              <a:t>l’insiemi dei </a:t>
            </a:r>
            <a:r>
              <a:rPr lang="it-IT" dirty="0" smtClean="0">
                <a:solidFill>
                  <a:srgbClr val="FF0000"/>
                </a:solidFill>
              </a:rPr>
              <a:t>problemi </a:t>
            </a:r>
            <a:r>
              <a:rPr lang="it-IT" dirty="0" smtClean="0"/>
              <a:t>che possono essere </a:t>
            </a:r>
            <a:r>
              <a:rPr lang="it-IT" dirty="0" smtClean="0">
                <a:solidFill>
                  <a:srgbClr val="FF0000"/>
                </a:solidFill>
              </a:rPr>
              <a:t>decisi</a:t>
            </a:r>
            <a:r>
              <a:rPr lang="it-IT" dirty="0" smtClean="0"/>
              <a:t> </a:t>
            </a:r>
            <a:r>
              <a:rPr lang="it-IT" dirty="0" smtClean="0"/>
              <a:t>su una </a:t>
            </a:r>
            <a:r>
              <a:rPr lang="it-IT" dirty="0" smtClean="0">
                <a:solidFill>
                  <a:srgbClr val="3366FF"/>
                </a:solidFill>
              </a:rPr>
              <a:t>RAM non deterministica</a:t>
            </a:r>
            <a:r>
              <a:rPr lang="it-IT" dirty="0" smtClean="0"/>
              <a:t> (ovvero in grado di riconoscere </a:t>
            </a:r>
            <a:r>
              <a:rPr lang="it-IT" dirty="0" smtClean="0">
                <a:solidFill>
                  <a:srgbClr val="FF0000"/>
                </a:solidFill>
              </a:rPr>
              <a:t>algoritmi </a:t>
            </a:r>
            <a:r>
              <a:rPr lang="it-IT" dirty="0" smtClean="0">
                <a:solidFill>
                  <a:srgbClr val="FF0000"/>
                </a:solidFill>
              </a:rPr>
              <a:t>non </a:t>
            </a:r>
            <a:r>
              <a:rPr lang="it-IT" dirty="0" smtClean="0">
                <a:solidFill>
                  <a:srgbClr val="FF0000"/>
                </a:solidFill>
              </a:rPr>
              <a:t>deterministici</a:t>
            </a:r>
            <a:r>
              <a:rPr lang="it-IT" dirty="0" smtClean="0"/>
              <a:t>)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in tempo </a:t>
            </a:r>
            <a:r>
              <a:rPr lang="it-IT" dirty="0" smtClean="0">
                <a:solidFill>
                  <a:srgbClr val="3366FF"/>
                </a:solidFill>
              </a:rPr>
              <a:t>O(f(n))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La classe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è la classe dei problemi </a:t>
            </a:r>
            <a:r>
              <a:rPr lang="it-IT" dirty="0"/>
              <a:t>che possono essere </a:t>
            </a:r>
            <a:r>
              <a:rPr lang="it-IT" dirty="0">
                <a:solidFill>
                  <a:srgbClr val="FF0000"/>
                </a:solidFill>
              </a:rPr>
              <a:t>decisi</a:t>
            </a:r>
            <a:r>
              <a:rPr lang="it-IT" dirty="0"/>
              <a:t> </a:t>
            </a:r>
            <a:r>
              <a:rPr lang="it-IT" dirty="0" smtClean="0"/>
              <a:t>su una RAM non deterministica </a:t>
            </a:r>
            <a:r>
              <a:rPr lang="it-IT" dirty="0" smtClean="0"/>
              <a:t>in </a:t>
            </a:r>
            <a:r>
              <a:rPr lang="it-IT" dirty="0" smtClean="0"/>
              <a:t>tempo polinomiale </a:t>
            </a:r>
            <a:r>
              <a:rPr lang="it-IT" dirty="0" smtClean="0"/>
              <a:t>nella </a:t>
            </a:r>
            <a:r>
              <a:rPr lang="it-IT" dirty="0" smtClean="0"/>
              <a:t>dimensione </a:t>
            </a:r>
            <a:r>
              <a:rPr lang="it-IT" dirty="0" smtClean="0">
                <a:solidFill>
                  <a:srgbClr val="3366FF"/>
                </a:solidFill>
              </a:rPr>
              <a:t>n</a:t>
            </a:r>
            <a:r>
              <a:rPr lang="it-IT" dirty="0" smtClean="0"/>
              <a:t> dell’istanza di ingresso:</a:t>
            </a:r>
          </a:p>
          <a:p>
            <a:pPr algn="ctr">
              <a:buNone/>
            </a:pPr>
            <a:r>
              <a:rPr lang="it-IT" dirty="0" smtClean="0">
                <a:solidFill>
                  <a:srgbClr val="3366FF"/>
                </a:solidFill>
              </a:rPr>
              <a:t>NP = U</a:t>
            </a:r>
            <a:r>
              <a:rPr lang="it-IT" baseline="-25000" dirty="0" smtClean="0">
                <a:solidFill>
                  <a:srgbClr val="3366FF"/>
                </a:solidFill>
              </a:rPr>
              <a:t>c≥0 </a:t>
            </a:r>
            <a:r>
              <a:rPr lang="it-IT" dirty="0" err="1" smtClean="0">
                <a:solidFill>
                  <a:srgbClr val="3366FF"/>
                </a:solidFill>
              </a:rPr>
              <a:t>NTime</a:t>
            </a:r>
            <a:r>
              <a:rPr lang="it-IT" dirty="0" smtClean="0">
                <a:solidFill>
                  <a:srgbClr val="3366FF"/>
                </a:solidFill>
              </a:rPr>
              <a:t>(</a:t>
            </a:r>
            <a:r>
              <a:rPr lang="it-IT" dirty="0" err="1" smtClean="0">
                <a:solidFill>
                  <a:srgbClr val="3366FF"/>
                </a:solidFill>
              </a:rPr>
              <a:t>n</a:t>
            </a:r>
            <a:r>
              <a:rPr lang="it-IT" baseline="30000" dirty="0" err="1" smtClean="0">
                <a:solidFill>
                  <a:srgbClr val="3366FF"/>
                </a:solidFill>
              </a:rPr>
              <a:t>c</a:t>
            </a:r>
            <a:r>
              <a:rPr lang="it-IT" dirty="0" smtClean="0">
                <a:solidFill>
                  <a:srgbClr val="3366FF"/>
                </a:solidFill>
              </a:rPr>
              <a:t>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SAT</a:t>
            </a:r>
            <a:r>
              <a:rPr lang="it-IT" dirty="0" smtClean="0"/>
              <a:t> appartiene a </a:t>
            </a:r>
            <a:r>
              <a:rPr lang="it-IT" dirty="0" err="1" smtClean="0">
                <a:solidFill>
                  <a:srgbClr val="3366FF"/>
                </a:solidFill>
              </a:rPr>
              <a:t>NTime</a:t>
            </a:r>
            <a:r>
              <a:rPr lang="it-IT" dirty="0" smtClean="0">
                <a:solidFill>
                  <a:srgbClr val="3366FF"/>
                </a:solidFill>
              </a:rPr>
              <a:t>(n)</a:t>
            </a:r>
            <a:r>
              <a:rPr lang="it-IT" dirty="0" smtClean="0"/>
              <a:t>, e quindi </a:t>
            </a:r>
            <a:r>
              <a:rPr lang="it-IT" dirty="0" smtClean="0">
                <a:solidFill>
                  <a:srgbClr val="FF0000"/>
                </a:solidFill>
              </a:rPr>
              <a:t>SAT</a:t>
            </a:r>
            <a:r>
              <a:rPr lang="it-IT" dirty="0" smtClean="0"/>
              <a:t> appartiene a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Gerarchia delle classi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147248" cy="507209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 è incluso in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oppure no?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Ovviamente sì</a:t>
            </a:r>
            <a:r>
              <a:rPr lang="it-IT" dirty="0" smtClean="0"/>
              <a:t>: un algoritmo deterministico è un caso particolare di un algoritmo non deterministico, in cui però le computazioni non si ramificano</a:t>
            </a:r>
          </a:p>
          <a:p>
            <a:pPr lvl="1"/>
            <a:r>
              <a:rPr lang="it-IT" dirty="0" smtClean="0"/>
              <a:t>L’inclusione è propria? Non si sa, e questo è uno dei 6 problemi matematici aperti la cui risoluzione vi farà vincere </a:t>
            </a:r>
            <a:r>
              <a:rPr lang="it-IT" dirty="0" smtClean="0">
                <a:solidFill>
                  <a:srgbClr val="3366FF"/>
                </a:solidFill>
              </a:rPr>
              <a:t>1 Milione di Dollari! </a:t>
            </a:r>
            <a:r>
              <a:rPr lang="it-IT" dirty="0" smtClean="0"/>
              <a:t>(si veda Wikipedia)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5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Presentazione su schermo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Tema di Office</vt:lpstr>
      <vt:lpstr>1_Tema di Office</vt:lpstr>
      <vt:lpstr>Didattica e Fondamenti degli Algoritmi e della Calcolabilità  Terza giornata: principali classi di complessità computazionale dei problemi </vt:lpstr>
      <vt:lpstr>La classe P</vt:lpstr>
      <vt:lpstr>La classe ExpTime</vt:lpstr>
      <vt:lpstr>Un altro problema in ExpTime: SAT</vt:lpstr>
      <vt:lpstr>Non determinismo</vt:lpstr>
      <vt:lpstr>Esempio</vt:lpstr>
      <vt:lpstr>Esempio (2)</vt:lpstr>
      <vt:lpstr>La classe NP</vt:lpstr>
      <vt:lpstr>Gerarchia delle classi</vt:lpstr>
      <vt:lpstr>Gerarchia delle classi (2)</vt:lpstr>
      <vt:lpstr>Gerarchia delle classi (3)</vt:lpstr>
      <vt:lpstr>Gerarchia delle classi</vt:lpstr>
      <vt:lpstr>Altri famosi problemi NP-completi</vt:lpstr>
      <vt:lpstr>Altri famosi problemi NP-completi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 e Fondamenti degli Algoritmi e della Calcolabilità  Terza giornata: principali classi di complessità computazionale dei problemi </dc:title>
  <dc:creator>Guido</dc:creator>
  <cp:lastModifiedBy>Guido</cp:lastModifiedBy>
  <cp:revision>1</cp:revision>
  <dcterms:created xsi:type="dcterms:W3CDTF">2015-04-02T15:36:12Z</dcterms:created>
  <dcterms:modified xsi:type="dcterms:W3CDTF">2015-04-02T15:36:57Z</dcterms:modified>
</cp:coreProperties>
</file>